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15"/>
  </p:notesMasterIdLst>
  <p:handoutMasterIdLst>
    <p:handoutMasterId r:id="rId16"/>
  </p:handoutMasterIdLst>
  <p:sldIdLst>
    <p:sldId id="263" r:id="rId2"/>
    <p:sldId id="271" r:id="rId3"/>
    <p:sldId id="256" r:id="rId4"/>
    <p:sldId id="264" r:id="rId5"/>
    <p:sldId id="272" r:id="rId6"/>
    <p:sldId id="265" r:id="rId7"/>
    <p:sldId id="266" r:id="rId8"/>
    <p:sldId id="273" r:id="rId9"/>
    <p:sldId id="267" r:id="rId10"/>
    <p:sldId id="268" r:id="rId11"/>
    <p:sldId id="274" r:id="rId12"/>
    <p:sldId id="269" r:id="rId13"/>
    <p:sldId id="270" r:id="rId14"/>
  </p:sldIdLst>
  <p:sldSz cx="9144000" cy="6858000" type="screen4x3"/>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699" autoAdjust="0"/>
    <p:restoredTop sz="63858" autoAdjust="0"/>
  </p:normalViewPr>
  <p:slideViewPr>
    <p:cSldViewPr>
      <p:cViewPr>
        <p:scale>
          <a:sx n="81" d="100"/>
          <a:sy n="81" d="100"/>
        </p:scale>
        <p:origin x="-516"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1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568" tIns="45784" rIns="91568" bIns="45784" rtlCol="0"/>
          <a:lstStyle>
            <a:lvl1pPr algn="l">
              <a:defRPr sz="1200"/>
            </a:lvl1pPr>
          </a:lstStyle>
          <a:p>
            <a:endParaRPr lang="en-GB"/>
          </a:p>
        </p:txBody>
      </p:sp>
      <p:sp>
        <p:nvSpPr>
          <p:cNvPr id="3" name="Date Placeholder 2"/>
          <p:cNvSpPr>
            <a:spLocks noGrp="1"/>
          </p:cNvSpPr>
          <p:nvPr>
            <p:ph type="dt" sz="quarter" idx="1"/>
          </p:nvPr>
        </p:nvSpPr>
        <p:spPr>
          <a:xfrm>
            <a:off x="5622798" y="0"/>
            <a:ext cx="4301543" cy="339884"/>
          </a:xfrm>
          <a:prstGeom prst="rect">
            <a:avLst/>
          </a:prstGeom>
        </p:spPr>
        <p:txBody>
          <a:bodyPr vert="horz" lIns="91568" tIns="45784" rIns="91568" bIns="45784" rtlCol="0"/>
          <a:lstStyle>
            <a:lvl1pPr algn="r">
              <a:defRPr sz="1200"/>
            </a:lvl1pPr>
          </a:lstStyle>
          <a:p>
            <a:fld id="{59D58699-E52A-4F73-A47D-1443C49354EC}" type="datetimeFigureOut">
              <a:rPr lang="en-GB" smtClean="0"/>
              <a:t>22/09/2015</a:t>
            </a:fld>
            <a:endParaRPr lang="en-GB"/>
          </a:p>
        </p:txBody>
      </p:sp>
      <p:sp>
        <p:nvSpPr>
          <p:cNvPr id="4" name="Footer Placeholder 3"/>
          <p:cNvSpPr>
            <a:spLocks noGrp="1"/>
          </p:cNvSpPr>
          <p:nvPr>
            <p:ph type="ftr" sz="quarter" idx="2"/>
          </p:nvPr>
        </p:nvSpPr>
        <p:spPr>
          <a:xfrm>
            <a:off x="0" y="6456612"/>
            <a:ext cx="4301543" cy="339884"/>
          </a:xfrm>
          <a:prstGeom prst="rect">
            <a:avLst/>
          </a:prstGeom>
        </p:spPr>
        <p:txBody>
          <a:bodyPr vert="horz" lIns="91568" tIns="45784" rIns="91568" bIns="45784"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39884"/>
          </a:xfrm>
          <a:prstGeom prst="rect">
            <a:avLst/>
          </a:prstGeom>
        </p:spPr>
        <p:txBody>
          <a:bodyPr vert="horz" lIns="91568" tIns="45784" rIns="91568" bIns="45784" rtlCol="0" anchor="b"/>
          <a:lstStyle>
            <a:lvl1pPr algn="r">
              <a:defRPr sz="1200"/>
            </a:lvl1pPr>
          </a:lstStyle>
          <a:p>
            <a:fld id="{6C574F92-CB6F-42F7-920F-34A201084CCD}" type="slidenum">
              <a:rPr lang="en-GB" smtClean="0"/>
              <a:t>‹#›</a:t>
            </a:fld>
            <a:endParaRPr lang="en-GB"/>
          </a:p>
        </p:txBody>
      </p:sp>
    </p:spTree>
    <p:extLst>
      <p:ext uri="{BB962C8B-B14F-4D97-AF65-F5344CB8AC3E}">
        <p14:creationId xmlns:p14="http://schemas.microsoft.com/office/powerpoint/2010/main" val="33390040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568" tIns="45784" rIns="91568" bIns="45784" rtlCol="0"/>
          <a:lstStyle>
            <a:lvl1pPr algn="l">
              <a:defRPr sz="1200"/>
            </a:lvl1pPr>
          </a:lstStyle>
          <a:p>
            <a:endParaRPr lang="en-GB"/>
          </a:p>
        </p:txBody>
      </p:sp>
      <p:sp>
        <p:nvSpPr>
          <p:cNvPr id="3" name="Date Placeholder 2"/>
          <p:cNvSpPr>
            <a:spLocks noGrp="1"/>
          </p:cNvSpPr>
          <p:nvPr>
            <p:ph type="dt" idx="1"/>
          </p:nvPr>
        </p:nvSpPr>
        <p:spPr>
          <a:xfrm>
            <a:off x="5622798" y="0"/>
            <a:ext cx="4301543" cy="339884"/>
          </a:xfrm>
          <a:prstGeom prst="rect">
            <a:avLst/>
          </a:prstGeom>
        </p:spPr>
        <p:txBody>
          <a:bodyPr vert="horz" lIns="91568" tIns="45784" rIns="91568" bIns="45784" rtlCol="0"/>
          <a:lstStyle>
            <a:lvl1pPr algn="r">
              <a:defRPr sz="1200"/>
            </a:lvl1pPr>
          </a:lstStyle>
          <a:p>
            <a:fld id="{38A5F93E-1F31-430F-8D68-8DF7E9D86115}" type="datetimeFigureOut">
              <a:rPr lang="en-GB" smtClean="0"/>
              <a:t>22/09/2015</a:t>
            </a:fld>
            <a:endParaRPr lang="en-GB"/>
          </a:p>
        </p:txBody>
      </p:sp>
      <p:sp>
        <p:nvSpPr>
          <p:cNvPr id="4" name="Slide Image Placehold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568" tIns="45784" rIns="91568" bIns="45784" rtlCol="0" anchor="ctr"/>
          <a:lstStyle/>
          <a:p>
            <a:endParaRPr lang="en-GB"/>
          </a:p>
        </p:txBody>
      </p:sp>
      <p:sp>
        <p:nvSpPr>
          <p:cNvPr id="5" name="Notes Placeholder 4"/>
          <p:cNvSpPr>
            <a:spLocks noGrp="1"/>
          </p:cNvSpPr>
          <p:nvPr>
            <p:ph type="body" sz="quarter" idx="3"/>
          </p:nvPr>
        </p:nvSpPr>
        <p:spPr>
          <a:xfrm>
            <a:off x="992664" y="3228897"/>
            <a:ext cx="7941310" cy="3058954"/>
          </a:xfrm>
          <a:prstGeom prst="rect">
            <a:avLst/>
          </a:prstGeom>
        </p:spPr>
        <p:txBody>
          <a:bodyPr vert="horz" lIns="91568" tIns="45784" rIns="91568" bIns="4578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456612"/>
            <a:ext cx="4301543" cy="339884"/>
          </a:xfrm>
          <a:prstGeom prst="rect">
            <a:avLst/>
          </a:prstGeom>
        </p:spPr>
        <p:txBody>
          <a:bodyPr vert="horz" lIns="91568" tIns="45784" rIns="91568" bIns="45784" rtlCol="0" anchor="b"/>
          <a:lstStyle>
            <a:lvl1pPr algn="l">
              <a:defRPr sz="1200"/>
            </a:lvl1pPr>
          </a:lstStyle>
          <a:p>
            <a:endParaRPr lang="en-GB"/>
          </a:p>
        </p:txBody>
      </p:sp>
      <p:sp>
        <p:nvSpPr>
          <p:cNvPr id="7" name="Slide Number Placeholder 6"/>
          <p:cNvSpPr>
            <a:spLocks noGrp="1"/>
          </p:cNvSpPr>
          <p:nvPr>
            <p:ph type="sldNum" sz="quarter" idx="5"/>
          </p:nvPr>
        </p:nvSpPr>
        <p:spPr>
          <a:xfrm>
            <a:off x="5622798" y="6456612"/>
            <a:ext cx="4301543" cy="339884"/>
          </a:xfrm>
          <a:prstGeom prst="rect">
            <a:avLst/>
          </a:prstGeom>
        </p:spPr>
        <p:txBody>
          <a:bodyPr vert="horz" lIns="91568" tIns="45784" rIns="91568" bIns="45784" rtlCol="0" anchor="b"/>
          <a:lstStyle>
            <a:lvl1pPr algn="r">
              <a:defRPr sz="1200"/>
            </a:lvl1pPr>
          </a:lstStyle>
          <a:p>
            <a:fld id="{BE5FC19A-471C-41C0-A193-010B341DF6AA}" type="slidenum">
              <a:rPr lang="en-GB" smtClean="0"/>
              <a:t>‹#›</a:t>
            </a:fld>
            <a:endParaRPr lang="en-GB"/>
          </a:p>
        </p:txBody>
      </p:sp>
    </p:spTree>
    <p:extLst>
      <p:ext uri="{BB962C8B-B14F-4D97-AF65-F5344CB8AC3E}">
        <p14:creationId xmlns:p14="http://schemas.microsoft.com/office/powerpoint/2010/main" val="3490911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E5FC19A-471C-41C0-A193-010B341DF6AA}" type="slidenum">
              <a:rPr lang="en-GB" smtClean="0"/>
              <a:pPr/>
              <a:t>1</a:t>
            </a:fld>
            <a:endParaRPr lang="en-GB"/>
          </a:p>
        </p:txBody>
      </p:sp>
    </p:spTree>
    <p:extLst>
      <p:ext uri="{BB962C8B-B14F-4D97-AF65-F5344CB8AC3E}">
        <p14:creationId xmlns:p14="http://schemas.microsoft.com/office/powerpoint/2010/main" val="4056557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41298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595201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335921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3508035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76928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363416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2612670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3077623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781461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2561668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2E1021-BA62-4AF9-84C3-27591CED3692}" type="datetimeFigureOut">
              <a:rPr lang="en-GB" smtClean="0"/>
              <a:pPr/>
              <a:t>22/09/2015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DF1A1-8BB0-4B81-933C-0393B246E535}" type="slidenum">
              <a:rPr lang="en-GB" smtClean="0"/>
              <a:pPr/>
              <a:t>‹#›</a:t>
            </a:fld>
            <a:endParaRPr lang="en-GB"/>
          </a:p>
        </p:txBody>
      </p:sp>
    </p:spTree>
    <p:extLst>
      <p:ext uri="{BB962C8B-B14F-4D97-AF65-F5344CB8AC3E}">
        <p14:creationId xmlns:p14="http://schemas.microsoft.com/office/powerpoint/2010/main" val="1260339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D2E1021-BA62-4AF9-84C3-27591CED3692}" type="datetimeFigureOut">
              <a:rPr lang="en-GB" smtClean="0"/>
              <a:pPr/>
              <a:t>22/09/2015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D4DF1A1-8BB0-4B81-933C-0393B246E535}" type="slidenum">
              <a:rPr lang="en-GB" smtClean="0"/>
              <a:pPr/>
              <a:t>‹#›</a:t>
            </a:fld>
            <a:endParaRPr lang="en-GB"/>
          </a:p>
        </p:txBody>
      </p:sp>
    </p:spTree>
    <p:extLst>
      <p:ext uri="{BB962C8B-B14F-4D97-AF65-F5344CB8AC3E}">
        <p14:creationId xmlns:p14="http://schemas.microsoft.com/office/powerpoint/2010/main" val="161894497"/>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wmf"/><Relationship Id="rId12" Type="http://schemas.openxmlformats.org/officeDocument/2006/relationships/image" Target="../media/image14.png"/><Relationship Id="rId2" Type="http://schemas.openxmlformats.org/officeDocument/2006/relationships/image" Target="../media/image4.png"/><Relationship Id="rId16"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wmf"/><Relationship Id="rId9" Type="http://schemas.openxmlformats.org/officeDocument/2006/relationships/image" Target="../media/image11.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8.pn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hyperlink" Target="../Hyperlinks/difference%20and%20take%20away%20on%20a%20number%20line.ppt" TargetMode="External"/><Relationship Id="rId9" Type="http://schemas.openxmlformats.org/officeDocument/2006/relationships/image" Target="../media/image33.png"/></Relationships>
</file>

<file path=ppt/slides/_rels/slide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5.png"/></Relationships>
</file>

<file path=ppt/slides/_rels/slide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54.png"/></Relationships>
</file>

<file path=ppt/slides/_rels/slide10.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1.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 Id="rId9" Type="http://schemas.openxmlformats.org/officeDocument/2006/relationships/image" Target="../media/image62.png"/></Relationships>
</file>

<file path=ppt/slides/_rels/slide1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 Id="rId9" Type="http://schemas.openxmlformats.org/officeDocument/2006/relationships/image" Target="../media/image71.png"/></Relationships>
</file>

<file path=ppt/slides/_rels/slide1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1.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p:cNvGraphicFramePr>
            <a:graphicFrameLocks noChangeAspect="1"/>
          </p:cNvGraphicFramePr>
          <p:nvPr>
            <p:extLst>
              <p:ext uri="{D42A27DB-BD31-4B8C-83A1-F6EECF244321}">
                <p14:modId xmlns:p14="http://schemas.microsoft.com/office/powerpoint/2010/main" val="1236328243"/>
              </p:ext>
            </p:extLst>
          </p:nvPr>
        </p:nvGraphicFramePr>
        <p:xfrm>
          <a:off x="7218668" y="274139"/>
          <a:ext cx="1577975" cy="1714500"/>
        </p:xfrm>
        <a:graphic>
          <a:graphicData uri="http://schemas.openxmlformats.org/presentationml/2006/ole">
            <mc:AlternateContent xmlns:mc="http://schemas.openxmlformats.org/markup-compatibility/2006">
              <mc:Choice xmlns:v="urn:schemas-microsoft-com:vml" Requires="v">
                <p:oleObj spid="_x0000_s1119" r:id="rId4" imgW="5376902" imgH="6343696" progId="">
                  <p:embed/>
                </p:oleObj>
              </mc:Choice>
              <mc:Fallback>
                <p:oleObj r:id="rId4" imgW="5376902" imgH="6343696"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8668" y="274139"/>
                        <a:ext cx="1577975" cy="171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251520" y="1661990"/>
            <a:ext cx="8229600" cy="3154102"/>
          </a:xfrm>
        </p:spPr>
        <p:txBody>
          <a:bodyPr>
            <a:normAutofit fontScale="90000"/>
          </a:bodyPr>
          <a:lstStyle/>
          <a:p>
            <a:pPr algn="ctr"/>
            <a:r>
              <a:rPr lang="en-GB" dirty="0" smtClean="0"/>
              <a:t/>
            </a:r>
            <a:br>
              <a:rPr lang="en-GB" dirty="0" smtClean="0"/>
            </a:br>
            <a:r>
              <a:rPr lang="en-GB" b="1" dirty="0" smtClean="0">
                <a:latin typeface="Comic Sans MS" panose="030F0702030302020204" pitchFamily="66" charset="0"/>
              </a:rPr>
              <a:t>Rosetta Primary School</a:t>
            </a:r>
            <a:br>
              <a:rPr lang="en-GB" b="1" dirty="0" smtClean="0">
                <a:latin typeface="Comic Sans MS" panose="030F0702030302020204" pitchFamily="66" charset="0"/>
              </a:rPr>
            </a:br>
            <a:r>
              <a:rPr lang="en-GB" b="1" dirty="0" smtClean="0">
                <a:latin typeface="Comic Sans MS" panose="030F0702030302020204" pitchFamily="66" charset="0"/>
              </a:rPr>
              <a:t/>
            </a:r>
            <a:br>
              <a:rPr lang="en-GB" b="1" dirty="0" smtClean="0">
                <a:latin typeface="Comic Sans MS" panose="030F0702030302020204" pitchFamily="66" charset="0"/>
              </a:rPr>
            </a:br>
            <a:r>
              <a:rPr lang="en-GB" b="1" dirty="0" smtClean="0">
                <a:latin typeface="Comic Sans MS" panose="030F0702030302020204" pitchFamily="66" charset="0"/>
              </a:rPr>
              <a:t>Calculation Policy </a:t>
            </a: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endParaRPr lang="en-GB" sz="1800" dirty="0"/>
          </a:p>
        </p:txBody>
      </p:sp>
      <p:sp>
        <p:nvSpPr>
          <p:cNvPr id="5" name="TextBox 4"/>
          <p:cNvSpPr txBox="1"/>
          <p:nvPr/>
        </p:nvSpPr>
        <p:spPr>
          <a:xfrm>
            <a:off x="558952" y="6254072"/>
            <a:ext cx="8189511" cy="461665"/>
          </a:xfrm>
          <a:prstGeom prst="rect">
            <a:avLst/>
          </a:prstGeom>
          <a:noFill/>
        </p:spPr>
        <p:txBody>
          <a:bodyPr wrap="square" rtlCol="0">
            <a:spAutoFit/>
          </a:bodyPr>
          <a:lstStyle/>
          <a:p>
            <a:pPr algn="r"/>
            <a:r>
              <a:rPr lang="en-GB" sz="1200" dirty="0" smtClean="0">
                <a:latin typeface="Comic Sans MS" panose="030F0702030302020204" pitchFamily="66" charset="0"/>
              </a:rPr>
              <a:t>							October 2015        	</a:t>
            </a:r>
            <a:endParaRPr lang="en-GB" sz="1200" dirty="0">
              <a:latin typeface="Comic Sans MS" panose="030F0702030302020204" pitchFamily="66" charset="0"/>
            </a:endParaRPr>
          </a:p>
        </p:txBody>
      </p:sp>
      <p:pic>
        <p:nvPicPr>
          <p:cNvPr id="1032" name="Picture 8" descr="http://www.moorhouseschool.co.uk/media/Maths/Symbols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75856" y="3750217"/>
            <a:ext cx="2520280" cy="2093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5804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142" y="188640"/>
            <a:ext cx="7886700" cy="1325563"/>
          </a:xfrm>
        </p:spPr>
        <p:txBody>
          <a:bodyPr>
            <a:noAutofit/>
          </a:bodyPr>
          <a:lstStyle/>
          <a:p>
            <a:pPr algn="ctr"/>
            <a:r>
              <a:rPr lang="en-GB" sz="2800" dirty="0" smtClean="0">
                <a:latin typeface="Comic Sans MS" pitchFamily="66" charset="0"/>
              </a:rPr>
              <a:t>Reception Addition</a:t>
            </a:r>
            <a:r>
              <a:rPr lang="en-GB" sz="1800" dirty="0" smtClean="0">
                <a:latin typeface="Comic Sans MS" pitchFamily="66" charset="0"/>
              </a:rPr>
              <a:t/>
            </a:r>
            <a:br>
              <a:rPr lang="en-GB" sz="1800" dirty="0" smtClean="0">
                <a:latin typeface="Comic Sans MS" pitchFamily="66" charset="0"/>
              </a:rPr>
            </a:br>
            <a:r>
              <a:rPr lang="en-GB" sz="1800" dirty="0" smtClean="0">
                <a:latin typeface="Comic Sans MS" pitchFamily="66" charset="0"/>
              </a:rPr>
              <a:t/>
            </a:r>
            <a:br>
              <a:rPr lang="en-GB" sz="1800" dirty="0" smtClean="0">
                <a:latin typeface="Comic Sans MS" pitchFamily="66" charset="0"/>
              </a:rPr>
            </a:br>
            <a:r>
              <a:rPr lang="en-GB" sz="1200" dirty="0" smtClean="0">
                <a:latin typeface="Comic Sans MS" pitchFamily="66" charset="0"/>
              </a:rPr>
              <a:t>Maths for young children should be meaningful. Where possible, concepts should be taught in the context of real life.</a:t>
            </a:r>
            <a:endParaRPr lang="en-GB" sz="1800" dirty="0">
              <a:latin typeface="Comic Sans MS" pitchFamily="66" charset="0"/>
            </a:endParaRPr>
          </a:p>
        </p:txBody>
      </p:sp>
      <p:pic>
        <p:nvPicPr>
          <p:cNvPr id="1027" name="Picture 3"/>
          <p:cNvPicPr>
            <a:picLocks noChangeAspect="1" noChangeArrowheads="1"/>
          </p:cNvPicPr>
          <p:nvPr/>
        </p:nvPicPr>
        <p:blipFill>
          <a:blip r:embed="rId2"/>
          <a:srcRect l="19766" t="24414" r="19290" b="9179"/>
          <a:stretch>
            <a:fillRect/>
          </a:stretch>
        </p:blipFill>
        <p:spPr bwMode="auto">
          <a:xfrm>
            <a:off x="285720" y="1357297"/>
            <a:ext cx="8501122" cy="5207895"/>
          </a:xfrm>
          <a:prstGeom prst="rect">
            <a:avLst/>
          </a:prstGeom>
          <a:noFill/>
          <a:ln w="9525">
            <a:noFill/>
            <a:miter lim="800000"/>
            <a:headEnd/>
            <a:tailEnd/>
          </a:ln>
          <a:effectLst/>
        </p:spPr>
      </p:pic>
    </p:spTree>
    <p:extLst>
      <p:ext uri="{BB962C8B-B14F-4D97-AF65-F5344CB8AC3E}">
        <p14:creationId xmlns:p14="http://schemas.microsoft.com/office/powerpoint/2010/main" val="2025884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92381985"/>
              </p:ext>
            </p:extLst>
          </p:nvPr>
        </p:nvGraphicFramePr>
        <p:xfrm>
          <a:off x="107504" y="116632"/>
          <a:ext cx="8856984" cy="6697980"/>
        </p:xfrm>
        <a:graphic>
          <a:graphicData uri="http://schemas.openxmlformats.org/drawingml/2006/table">
            <a:tbl>
              <a:tblPr firstRow="1" bandRow="1">
                <a:tableStyleId>{5940675A-B579-460E-94D1-54222C63F5DA}</a:tableStyleId>
              </a:tblPr>
              <a:tblGrid>
                <a:gridCol w="2808312"/>
                <a:gridCol w="3240360"/>
                <a:gridCol w="2808312"/>
              </a:tblGrid>
              <a:tr h="216024">
                <a:tc>
                  <a:txBody>
                    <a:bodyPr/>
                    <a:lstStyle/>
                    <a:p>
                      <a:pPr algn="ctr"/>
                      <a:r>
                        <a:rPr lang="en-GB" b="1" dirty="0" smtClean="0">
                          <a:latin typeface="Comic Sans MS" pitchFamily="66" charset="0"/>
                        </a:rPr>
                        <a:t>Year</a:t>
                      </a:r>
                      <a:r>
                        <a:rPr lang="en-GB" b="1" baseline="0" dirty="0" smtClean="0">
                          <a:latin typeface="Comic Sans MS" pitchFamily="66" charset="0"/>
                        </a:rPr>
                        <a:t> 1 Addition</a:t>
                      </a:r>
                      <a:endParaRPr lang="en-GB" b="1" dirty="0">
                        <a:latin typeface="Comic Sans MS"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latin typeface="Comic Sans MS" pitchFamily="66" charset="0"/>
                        </a:rPr>
                        <a:t>Year</a:t>
                      </a:r>
                      <a:r>
                        <a:rPr lang="en-GB" b="1" baseline="0" dirty="0" smtClean="0">
                          <a:latin typeface="Comic Sans MS" pitchFamily="66" charset="0"/>
                        </a:rPr>
                        <a:t> 2 Addition</a:t>
                      </a:r>
                      <a:endParaRPr lang="en-GB" b="1" dirty="0" smtClean="0">
                        <a:latin typeface="Comic Sans MS"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latin typeface="Comic Sans MS" pitchFamily="66" charset="0"/>
                        </a:rPr>
                        <a:t>Year</a:t>
                      </a:r>
                      <a:r>
                        <a:rPr lang="en-GB" b="1" baseline="0" dirty="0" smtClean="0">
                          <a:latin typeface="Comic Sans MS" pitchFamily="66" charset="0"/>
                        </a:rPr>
                        <a:t> 3 Addition</a:t>
                      </a:r>
                      <a:endParaRPr lang="en-GB" b="1" dirty="0" smtClean="0">
                        <a:latin typeface="Comic Sans MS" pitchFamily="66" charset="0"/>
                      </a:endParaRPr>
                    </a:p>
                  </a:txBody>
                  <a:tcPr/>
                </a:tc>
              </a:tr>
              <a:tr h="5767264">
                <a:tc>
                  <a:txBody>
                    <a:bodyPr/>
                    <a:lstStyle/>
                    <a:p>
                      <a:r>
                        <a:rPr lang="en-GB" sz="900" b="1" u="sng" baseline="0" dirty="0" smtClean="0">
                          <a:latin typeface="Comic Sans MS" pitchFamily="66" charset="0"/>
                        </a:rPr>
                        <a:t>Counting and Combining sets of Objects to 20</a:t>
                      </a: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Combining two sets of objects e.g. </a:t>
                      </a:r>
                      <a:r>
                        <a:rPr lang="en-GB" sz="900" baseline="0" dirty="0" err="1" smtClean="0">
                          <a:latin typeface="Comic Sans MS" pitchFamily="66" charset="0"/>
                        </a:rPr>
                        <a:t>Numicon</a:t>
                      </a:r>
                      <a:r>
                        <a:rPr lang="en-GB" sz="900" baseline="0" dirty="0" smtClean="0">
                          <a:latin typeface="Comic Sans MS" pitchFamily="66" charset="0"/>
                        </a:rPr>
                        <a:t>, bundles of straws, </a:t>
                      </a:r>
                      <a:r>
                        <a:rPr lang="en-GB" sz="900" baseline="0" dirty="0" err="1" smtClean="0">
                          <a:latin typeface="Comic Sans MS" pitchFamily="66" charset="0"/>
                        </a:rPr>
                        <a:t>Dienes</a:t>
                      </a:r>
                      <a:r>
                        <a:rPr lang="en-GB" sz="900" baseline="0" dirty="0" smtClean="0">
                          <a:latin typeface="Comic Sans MS" pitchFamily="66" charset="0"/>
                        </a:rPr>
                        <a:t> apparatus, multi-link cubes, bead strings, ten frames, </a:t>
                      </a:r>
                      <a:r>
                        <a:rPr lang="en-GB" sz="900" baseline="0" dirty="0" err="1" smtClean="0">
                          <a:latin typeface="Comic Sans MS" pitchFamily="66" charset="0"/>
                        </a:rPr>
                        <a:t>etc</a:t>
                      </a:r>
                      <a:r>
                        <a:rPr lang="en-GB" sz="900" baseline="0" dirty="0" smtClean="0">
                          <a:latin typeface="Comic Sans MS" pitchFamily="66" charset="0"/>
                        </a:rPr>
                        <a:t>  which will progress onto adding on to a set.</a:t>
                      </a:r>
                    </a:p>
                    <a:p>
                      <a:endParaRPr lang="en-GB" sz="900" baseline="0" dirty="0" smtClean="0">
                        <a:latin typeface="Comic Sans MS" pitchFamily="66" charset="0"/>
                      </a:endParaRPr>
                    </a:p>
                    <a:p>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u="sng" baseline="0" dirty="0" smtClean="0">
                          <a:latin typeface="Comic Sans MS" pitchFamily="66" charset="0"/>
                        </a:rPr>
                        <a:t>Understanding of counting using knowledge of number bonds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u="sng" baseline="0" dirty="0" smtClean="0">
                          <a:latin typeface="Comic Sans MS" pitchFamily="66" charset="0"/>
                        </a:rPr>
                        <a:t>Understanding of counting on </a:t>
                      </a:r>
                      <a:r>
                        <a:rPr lang="en-GB" sz="900" u="none" baseline="0" dirty="0" smtClean="0">
                          <a:latin typeface="Comic Sans MS" pitchFamily="66" charset="0"/>
                        </a:rPr>
                        <a:t> </a:t>
                      </a:r>
                      <a:r>
                        <a:rPr lang="en-GB" sz="900" baseline="0" dirty="0" smtClean="0">
                          <a:latin typeface="Comic Sans MS" pitchFamily="66" charset="0"/>
                        </a:rPr>
                        <a:t>(supported by models and images).</a:t>
                      </a:r>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7+ 4</a:t>
                      </a:r>
                    </a:p>
                    <a:p>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baseline="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If appropriate, progress from using number lines with every number shown to number lines with significant numbers shown.</a:t>
                      </a:r>
                    </a:p>
                    <a:p>
                      <a:endParaRPr lang="en-GB" sz="900" kern="1200" dirty="0" smtClean="0">
                        <a:solidFill>
                          <a:schemeClr val="tx1"/>
                        </a:solidFill>
                        <a:effectLst/>
                        <a:latin typeface="Comic Sans MS" pitchFamily="66" charset="0"/>
                        <a:ea typeface="+mn-ea"/>
                        <a:cs typeface="+mn-cs"/>
                      </a:endParaRPr>
                    </a:p>
                    <a:p>
                      <a:r>
                        <a:rPr lang="en-GB" sz="900" b="1" u="sng" kern="1200" dirty="0" smtClean="0">
                          <a:solidFill>
                            <a:schemeClr val="tx1"/>
                          </a:solidFill>
                          <a:effectLst/>
                          <a:latin typeface="Comic Sans MS" pitchFamily="66" charset="0"/>
                          <a:ea typeface="+mn-ea"/>
                          <a:cs typeface="+mn-cs"/>
                        </a:rPr>
                        <a:t>Partitioning to add </a:t>
                      </a:r>
                    </a:p>
                    <a:p>
                      <a:r>
                        <a:rPr lang="en-GB" sz="900" b="0" u="none" kern="1200" dirty="0" smtClean="0">
                          <a:solidFill>
                            <a:schemeClr val="tx1"/>
                          </a:solidFill>
                          <a:effectLst/>
                          <a:latin typeface="Comic Sans MS" pitchFamily="66" charset="0"/>
                          <a:ea typeface="+mn-ea"/>
                          <a:cs typeface="+mn-cs"/>
                        </a:rPr>
                        <a:t>Children should be able</a:t>
                      </a:r>
                      <a:r>
                        <a:rPr lang="en-GB" sz="900" b="0" u="none" kern="1200" baseline="0" dirty="0" smtClean="0">
                          <a:solidFill>
                            <a:schemeClr val="tx1"/>
                          </a:solidFill>
                          <a:effectLst/>
                          <a:latin typeface="Comic Sans MS" pitchFamily="66" charset="0"/>
                          <a:ea typeface="+mn-ea"/>
                          <a:cs typeface="+mn-cs"/>
                        </a:rPr>
                        <a:t> to separate 2 digit numbers to add the ones then add </a:t>
                      </a:r>
                    </a:p>
                    <a:p>
                      <a:r>
                        <a:rPr lang="en-GB" sz="900" b="0" u="none" kern="1200" baseline="0" dirty="0" smtClean="0">
                          <a:solidFill>
                            <a:schemeClr val="tx1"/>
                          </a:solidFill>
                          <a:effectLst/>
                          <a:latin typeface="Comic Sans MS" pitchFamily="66" charset="0"/>
                          <a:ea typeface="+mn-ea"/>
                          <a:cs typeface="+mn-cs"/>
                        </a:rPr>
                        <a:t>the tens.</a:t>
                      </a:r>
                    </a:p>
                    <a:p>
                      <a:r>
                        <a:rPr lang="en-GB" sz="900" b="0" u="none" kern="1200" baseline="0" dirty="0" smtClean="0">
                          <a:solidFill>
                            <a:schemeClr val="tx1"/>
                          </a:solidFill>
                          <a:effectLst/>
                          <a:latin typeface="Comic Sans MS" pitchFamily="66" charset="0"/>
                          <a:ea typeface="+mn-ea"/>
                          <a:cs typeface="+mn-cs"/>
                        </a:rPr>
                        <a:t>  </a:t>
                      </a:r>
                      <a:endParaRPr lang="en-GB" sz="900" b="0" u="none"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r>
                        <a:rPr lang="en-GB" sz="900" b="1" u="sng" kern="1200" dirty="0" smtClean="0">
                          <a:solidFill>
                            <a:schemeClr val="tx1"/>
                          </a:solidFill>
                          <a:effectLst/>
                          <a:latin typeface="Comic Sans MS" pitchFamily="66" charset="0"/>
                          <a:ea typeface="+mn-ea"/>
                          <a:cs typeface="+mn-cs"/>
                        </a:rPr>
                        <a:t>+ = signs and missing numbers</a:t>
                      </a:r>
                      <a:endParaRPr lang="en-GB" sz="900" b="1"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Children need to understand the concept of equality before using the ‘=’ sign. Calculations should be written either side of the equality sign so that the sign is not just interpreted as ‘the answer’.</a:t>
                      </a:r>
                    </a:p>
                    <a:p>
                      <a:r>
                        <a:rPr lang="en-GB" sz="900" kern="1200" dirty="0" smtClean="0">
                          <a:solidFill>
                            <a:schemeClr val="tx1"/>
                          </a:solidFill>
                          <a:effectLst/>
                          <a:latin typeface="Comic Sans MS" pitchFamily="66" charset="0"/>
                          <a:ea typeface="+mn-ea"/>
                          <a:cs typeface="+mn-cs"/>
                        </a:rPr>
                        <a:t>2 = 1+ 1</a:t>
                      </a:r>
                    </a:p>
                    <a:p>
                      <a:r>
                        <a:rPr lang="en-GB" sz="900" kern="1200" dirty="0" smtClean="0">
                          <a:solidFill>
                            <a:schemeClr val="tx1"/>
                          </a:solidFill>
                          <a:effectLst/>
                          <a:latin typeface="Comic Sans MS" pitchFamily="66" charset="0"/>
                          <a:ea typeface="+mn-ea"/>
                          <a:cs typeface="+mn-cs"/>
                        </a:rPr>
                        <a:t>2 + 3 = 4 + 1</a:t>
                      </a:r>
                    </a:p>
                    <a:p>
                      <a:endParaRPr lang="en-GB" sz="900" kern="1200" dirty="0" smtClean="0">
                        <a:solidFill>
                          <a:schemeClr val="tx1"/>
                        </a:solidFill>
                        <a:effectLst/>
                        <a:latin typeface="Comic Sans MS" pitchFamily="66" charset="0"/>
                        <a:ea typeface="+mn-ea"/>
                        <a:cs typeface="+mn-cs"/>
                      </a:endParaRPr>
                    </a:p>
                  </a:txBody>
                  <a:tcPr/>
                </a:tc>
                <a:tc>
                  <a:txBody>
                    <a:bodyPr/>
                    <a:lstStyle/>
                    <a:p>
                      <a:r>
                        <a:rPr lang="en-GB" sz="900" kern="1200" dirty="0" smtClean="0">
                          <a:solidFill>
                            <a:schemeClr val="tx1"/>
                          </a:solidFill>
                          <a:effectLst/>
                          <a:latin typeface="Comic Sans MS" pitchFamily="66" charset="0"/>
                          <a:ea typeface="+mn-ea"/>
                          <a:cs typeface="+mn-cs"/>
                        </a:rPr>
                        <a:t>It</a:t>
                      </a:r>
                      <a:r>
                        <a:rPr lang="en-GB" sz="900" kern="1200" baseline="0" dirty="0" smtClean="0">
                          <a:solidFill>
                            <a:schemeClr val="tx1"/>
                          </a:solidFill>
                          <a:effectLst/>
                          <a:latin typeface="Comic Sans MS" pitchFamily="66" charset="0"/>
                          <a:ea typeface="+mn-ea"/>
                          <a:cs typeface="+mn-cs"/>
                        </a:rPr>
                        <a:t> is valuable to use a range of representations (also see Y1). Continue to use objects , number lines and ten frames to develop understanding of commutative law and of:</a:t>
                      </a:r>
                      <a:endParaRPr lang="en-GB" sz="900" kern="1200" dirty="0" smtClean="0">
                        <a:solidFill>
                          <a:schemeClr val="tx1"/>
                        </a:solidFill>
                        <a:effectLst/>
                        <a:latin typeface="Comic Sans MS" pitchFamily="66" charset="0"/>
                        <a:ea typeface="+mn-ea"/>
                        <a:cs typeface="+mn-cs"/>
                      </a:endParaRPr>
                    </a:p>
                    <a:p>
                      <a:r>
                        <a:rPr lang="en-GB" sz="900" b="0" u="sng" kern="1200" baseline="0" dirty="0" smtClean="0">
                          <a:solidFill>
                            <a:schemeClr val="tx1"/>
                          </a:solidFill>
                          <a:effectLst/>
                          <a:latin typeface="Comic Sans MS" pitchFamily="66" charset="0"/>
                          <a:ea typeface="+mn-ea"/>
                          <a:cs typeface="+mn-cs"/>
                        </a:rPr>
                        <a:t>C</a:t>
                      </a:r>
                      <a:r>
                        <a:rPr lang="en-GB" sz="900" b="0" u="sng" kern="1200" dirty="0" smtClean="0">
                          <a:solidFill>
                            <a:schemeClr val="tx1"/>
                          </a:solidFill>
                          <a:effectLst/>
                          <a:latin typeface="Comic Sans MS" pitchFamily="66" charset="0"/>
                          <a:ea typeface="+mn-ea"/>
                          <a:cs typeface="+mn-cs"/>
                        </a:rPr>
                        <a:t>ounting on in tens and ones</a:t>
                      </a:r>
                    </a:p>
                    <a:p>
                      <a:r>
                        <a:rPr lang="en-GB" sz="900" kern="1200" dirty="0" smtClean="0">
                          <a:solidFill>
                            <a:schemeClr val="tx1"/>
                          </a:solidFill>
                          <a:effectLst/>
                          <a:latin typeface="Comic Sans MS" pitchFamily="66" charset="0"/>
                          <a:ea typeface="+mn-ea"/>
                          <a:cs typeface="+mn-cs"/>
                        </a:rPr>
                        <a:t>23 + 12 = 23 + 10 + 2</a:t>
                      </a:r>
                    </a:p>
                    <a:p>
                      <a:r>
                        <a:rPr lang="en-GB" sz="900" kern="1200" dirty="0" smtClean="0">
                          <a:solidFill>
                            <a:schemeClr val="tx1"/>
                          </a:solidFill>
                          <a:effectLst/>
                          <a:latin typeface="Comic Sans MS" pitchFamily="66" charset="0"/>
                          <a:ea typeface="+mn-ea"/>
                          <a:cs typeface="+mn-cs"/>
                        </a:rPr>
                        <a:t>             = 33 + 2</a:t>
                      </a:r>
                    </a:p>
                    <a:p>
                      <a:r>
                        <a:rPr lang="en-GB" sz="900" kern="1200" dirty="0" smtClean="0">
                          <a:solidFill>
                            <a:schemeClr val="tx1"/>
                          </a:solidFill>
                          <a:effectLst/>
                          <a:latin typeface="Comic Sans MS" pitchFamily="66" charset="0"/>
                          <a:ea typeface="+mn-ea"/>
                          <a:cs typeface="+mn-cs"/>
                        </a:rPr>
                        <a:t>             = 35</a:t>
                      </a:r>
                      <a:endParaRPr lang="en-GB" sz="900" dirty="0" smtClean="0">
                        <a:latin typeface="Comic Sans MS" pitchFamily="66" charset="0"/>
                      </a:endParaRPr>
                    </a:p>
                    <a:p>
                      <a:r>
                        <a:rPr lang="en-GB" sz="900" b="0" u="sng" kern="1200" dirty="0" smtClean="0">
                          <a:solidFill>
                            <a:schemeClr val="tx1"/>
                          </a:solidFill>
                          <a:effectLst/>
                          <a:latin typeface="Comic Sans MS" pitchFamily="66" charset="0"/>
                          <a:ea typeface="+mn-ea"/>
                          <a:cs typeface="+mn-cs"/>
                        </a:rPr>
                        <a:t>Partitioning and bridging through 10.</a:t>
                      </a:r>
                      <a:endParaRPr lang="en-GB" sz="900" b="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The steps in addition often bridge through a multiple of 10</a:t>
                      </a:r>
                    </a:p>
                    <a:p>
                      <a:r>
                        <a:rPr lang="en-GB" sz="900" kern="1200" dirty="0" smtClean="0">
                          <a:solidFill>
                            <a:schemeClr val="tx1"/>
                          </a:solidFill>
                          <a:effectLst/>
                          <a:latin typeface="Comic Sans MS" pitchFamily="66" charset="0"/>
                          <a:ea typeface="+mn-ea"/>
                          <a:cs typeface="+mn-cs"/>
                        </a:rPr>
                        <a:t>e.g.</a:t>
                      </a:r>
                      <a:r>
                        <a:rPr lang="en-GB" sz="900" kern="1200" baseline="0" dirty="0" smtClean="0">
                          <a:solidFill>
                            <a:schemeClr val="tx1"/>
                          </a:solidFill>
                          <a:effectLst/>
                          <a:latin typeface="Comic Sans MS" pitchFamily="66" charset="0"/>
                          <a:ea typeface="+mn-ea"/>
                          <a:cs typeface="+mn-cs"/>
                        </a:rPr>
                        <a:t> </a:t>
                      </a:r>
                      <a:r>
                        <a:rPr lang="en-GB" sz="900" kern="1200" dirty="0" smtClean="0">
                          <a:solidFill>
                            <a:schemeClr val="tx1"/>
                          </a:solidFill>
                          <a:effectLst/>
                          <a:latin typeface="Comic Sans MS" pitchFamily="66" charset="0"/>
                          <a:ea typeface="+mn-ea"/>
                          <a:cs typeface="+mn-cs"/>
                        </a:rPr>
                        <a:t>Children should be able to partition the 7 to relate adding the 2 and then the 5. </a:t>
                      </a:r>
                    </a:p>
                    <a:p>
                      <a:r>
                        <a:rPr lang="en-GB" sz="900" kern="1200" dirty="0" smtClean="0">
                          <a:solidFill>
                            <a:schemeClr val="tx1"/>
                          </a:solidFill>
                          <a:effectLst/>
                          <a:latin typeface="Comic Sans MS" pitchFamily="66" charset="0"/>
                          <a:ea typeface="+mn-ea"/>
                          <a:cs typeface="+mn-cs"/>
                        </a:rPr>
                        <a:t>8 + 7 = 15</a:t>
                      </a:r>
                    </a:p>
                    <a:p>
                      <a:endParaRPr lang="en-GB" sz="900" b="0" u="none" dirty="0" smtClean="0">
                        <a:latin typeface="Comic Sans MS" pitchFamily="66" charset="0"/>
                      </a:endParaRPr>
                    </a:p>
                    <a:p>
                      <a:endParaRPr lang="en-GB" sz="900" b="1" u="sng" dirty="0" smtClean="0">
                        <a:latin typeface="Comic Sans MS" pitchFamily="66" charset="0"/>
                      </a:endParaRPr>
                    </a:p>
                    <a:p>
                      <a:endParaRPr lang="en-GB" sz="900" b="0" u="sng" kern="1200" dirty="0" smtClean="0">
                        <a:solidFill>
                          <a:schemeClr val="tx1"/>
                        </a:solidFill>
                        <a:effectLst/>
                        <a:latin typeface="Comic Sans MS" pitchFamily="66" charset="0"/>
                        <a:ea typeface="+mn-ea"/>
                        <a:cs typeface="+mn-cs"/>
                      </a:endParaRPr>
                    </a:p>
                    <a:p>
                      <a:r>
                        <a:rPr lang="en-GB" sz="900" b="0" u="sng" kern="1200" dirty="0" smtClean="0">
                          <a:solidFill>
                            <a:schemeClr val="tx1"/>
                          </a:solidFill>
                          <a:effectLst/>
                          <a:latin typeface="Comic Sans MS" pitchFamily="66" charset="0"/>
                          <a:ea typeface="+mn-ea"/>
                          <a:cs typeface="+mn-cs"/>
                        </a:rPr>
                        <a:t>Adding 9 or 11 by adding 10 and adjusting by 1</a:t>
                      </a:r>
                    </a:p>
                    <a:p>
                      <a:r>
                        <a:rPr lang="en-GB" sz="900" b="0" u="none" strike="noStrike" kern="1200" dirty="0" smtClean="0">
                          <a:solidFill>
                            <a:schemeClr val="tx1"/>
                          </a:solidFill>
                          <a:effectLst/>
                          <a:latin typeface="Comic Sans MS" pitchFamily="66" charset="0"/>
                          <a:ea typeface="+mn-ea"/>
                          <a:cs typeface="+mn-cs"/>
                        </a:rPr>
                        <a:t>e.g.</a:t>
                      </a:r>
                      <a:r>
                        <a:rPr lang="en-GB" sz="900" b="0" u="sng" strike="noStrike" kern="1200" baseline="0" dirty="0" smtClean="0">
                          <a:solidFill>
                            <a:schemeClr val="tx1"/>
                          </a:solidFill>
                          <a:effectLst/>
                          <a:latin typeface="Comic Sans MS" pitchFamily="66" charset="0"/>
                          <a:ea typeface="+mn-ea"/>
                          <a:cs typeface="+mn-cs"/>
                        </a:rPr>
                        <a:t> </a:t>
                      </a:r>
                      <a:r>
                        <a:rPr lang="en-GB" sz="900" b="0" u="none" strike="noStrike" kern="1200" dirty="0" smtClean="0">
                          <a:solidFill>
                            <a:schemeClr val="tx1"/>
                          </a:solidFill>
                          <a:effectLst/>
                          <a:latin typeface="Comic Sans MS" pitchFamily="66" charset="0"/>
                          <a:ea typeface="+mn-ea"/>
                          <a:cs typeface="+mn-cs"/>
                        </a:rPr>
                        <a:t>Add 9 by adding 10 and adjusting by 1</a:t>
                      </a:r>
                      <a:endParaRPr lang="en-GB" sz="900" b="0" u="sng"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35 + 9 = 44</a:t>
                      </a:r>
                    </a:p>
                    <a:p>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endParaRPr lang="en-GB" sz="900" b="1" u="sng" dirty="0" smtClean="0">
                        <a:latin typeface="Comic Sans MS" pitchFamily="66" charset="0"/>
                      </a:endParaRPr>
                    </a:p>
                    <a:p>
                      <a:r>
                        <a:rPr lang="en-GB" sz="900" b="1" u="sng" dirty="0" smtClean="0">
                          <a:latin typeface="Comic Sans MS" pitchFamily="66" charset="0"/>
                        </a:rPr>
                        <a:t>Towards a</a:t>
                      </a:r>
                      <a:r>
                        <a:rPr lang="en-GB" sz="900" b="1" u="sng" baseline="0" dirty="0" smtClean="0">
                          <a:latin typeface="Comic Sans MS" pitchFamily="66" charset="0"/>
                        </a:rPr>
                        <a:t> Written Method</a:t>
                      </a:r>
                      <a:endParaRPr lang="en-GB" sz="900" b="1" u="sng"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sng" kern="1200" dirty="0" smtClean="0">
                          <a:solidFill>
                            <a:schemeClr val="tx1"/>
                          </a:solidFill>
                          <a:effectLst/>
                          <a:latin typeface="Comic Sans MS" pitchFamily="66" charset="0"/>
                          <a:ea typeface="+mn-ea"/>
                          <a:cs typeface="+mn-cs"/>
                        </a:rPr>
                        <a:t>Partitioning in different ways and recombine to 100</a:t>
                      </a:r>
                      <a:endParaRPr lang="en-GB" sz="900" b="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omic Sans MS" pitchFamily="66" charset="0"/>
                        </a:rPr>
                        <a:t>47+25</a:t>
                      </a:r>
                    </a:p>
                    <a:p>
                      <a:r>
                        <a:rPr lang="en-GB" sz="1000" dirty="0" smtClean="0">
                          <a:latin typeface="Comic Sans MS" pitchFamily="66" charset="0"/>
                        </a:rPr>
                        <a:t>       </a:t>
                      </a:r>
                      <a:r>
                        <a:rPr lang="en-GB" sz="1000" b="1" dirty="0" smtClean="0">
                          <a:latin typeface="Comic Sans MS" pitchFamily="66" charset="0"/>
                        </a:rPr>
                        <a:t>47          25                  60 + 12</a:t>
                      </a:r>
                      <a:endParaRPr lang="en-GB" sz="1000" dirty="0" smtClean="0">
                        <a:latin typeface="Comic Sans MS" pitchFamily="66" charset="0"/>
                      </a:endParaRPr>
                    </a:p>
                    <a:p>
                      <a:endParaRPr lang="en-GB" sz="1000" dirty="0" smtClean="0">
                        <a:latin typeface="Comic Sans MS" pitchFamily="66" charset="0"/>
                      </a:endParaRPr>
                    </a:p>
                    <a:p>
                      <a:endParaRPr lang="en-GB" sz="1000" dirty="0" smtClean="0">
                        <a:latin typeface="Comic Sans MS" pitchFamily="66" charset="0"/>
                      </a:endParaRPr>
                    </a:p>
                    <a:p>
                      <a:endParaRPr lang="en-GB" sz="1000" dirty="0" smtClean="0">
                        <a:latin typeface="Comic Sans MS" pitchFamily="66" charset="0"/>
                      </a:endParaRPr>
                    </a:p>
                    <a:p>
                      <a:r>
                        <a:rPr lang="en-GB" sz="1000" dirty="0" smtClean="0">
                          <a:latin typeface="Comic Sans MS" pitchFamily="66" charset="0"/>
                        </a:rPr>
                        <a:t>Leading to exchanging:</a:t>
                      </a:r>
                      <a:r>
                        <a:rPr lang="en-GB" sz="1000" baseline="0" dirty="0" smtClean="0">
                          <a:latin typeface="Comic Sans MS" pitchFamily="66" charset="0"/>
                        </a:rPr>
                        <a:t> </a:t>
                      </a:r>
                    </a:p>
                    <a:p>
                      <a:r>
                        <a:rPr lang="en-GB" sz="1000" b="1" baseline="0" dirty="0" smtClean="0">
                          <a:latin typeface="Comic Sans MS" pitchFamily="66" charset="0"/>
                        </a:rPr>
                        <a:t>72</a:t>
                      </a:r>
                      <a:endParaRPr lang="en-GB" sz="900" b="1" u="sng"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kern="1200" dirty="0" smtClean="0">
                          <a:solidFill>
                            <a:schemeClr val="tx1"/>
                          </a:solidFill>
                          <a:effectLst/>
                          <a:latin typeface="Comic Sans MS" pitchFamily="66" charset="0"/>
                          <a:ea typeface="+mn-ea"/>
                          <a:cs typeface="+mn-cs"/>
                        </a:rPr>
                        <a:t>Standard column method:</a:t>
                      </a: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1000" b="0" u="none"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1000" b="0" u="none" kern="1200" dirty="0" smtClean="0">
                          <a:solidFill>
                            <a:schemeClr val="tx1"/>
                          </a:solidFill>
                          <a:effectLst/>
                          <a:latin typeface="Comic Sans MS" pitchFamily="66" charset="0"/>
                          <a:ea typeface="+mn-ea"/>
                          <a:cs typeface="+mn-cs"/>
                        </a:rPr>
                        <a:t>Missing number problems </a:t>
                      </a:r>
                      <a:r>
                        <a:rPr lang="en-GB" sz="1000" b="0" u="none" kern="1200" dirty="0" err="1" smtClean="0">
                          <a:solidFill>
                            <a:schemeClr val="tx1"/>
                          </a:solidFill>
                          <a:effectLst/>
                          <a:latin typeface="Comic Sans MS" pitchFamily="66" charset="0"/>
                          <a:ea typeface="+mn-ea"/>
                          <a:cs typeface="+mn-cs"/>
                        </a:rPr>
                        <a:t>e.g</a:t>
                      </a:r>
                      <a:r>
                        <a:rPr lang="en-GB" sz="1000" b="0" u="none" kern="1200" baseline="0" dirty="0" smtClean="0">
                          <a:solidFill>
                            <a:schemeClr val="tx1"/>
                          </a:solidFill>
                          <a:effectLst/>
                          <a:latin typeface="Comic Sans MS" pitchFamily="66" charset="0"/>
                          <a:ea typeface="+mn-ea"/>
                          <a:cs typeface="+mn-cs"/>
                        </a:rPr>
                        <a:t> </a:t>
                      </a:r>
                      <a:r>
                        <a:rPr lang="en-GB" sz="1000" b="0" u="none" kern="1200" dirty="0" smtClean="0">
                          <a:solidFill>
                            <a:schemeClr val="tx1"/>
                          </a:solidFill>
                          <a:effectLst/>
                          <a:latin typeface="Comic Sans MS" pitchFamily="66" charset="0"/>
                          <a:ea typeface="+mn-ea"/>
                          <a:cs typeface="+mn-cs"/>
                        </a:rPr>
                        <a:t>14 + 5 = 10 + </a:t>
                      </a:r>
                      <a:r>
                        <a:rPr lang="en-GB" sz="1000" b="0" u="none" kern="1200" dirty="0" smtClean="0">
                          <a:solidFill>
                            <a:schemeClr val="tx1"/>
                          </a:solidFill>
                          <a:effectLst/>
                          <a:latin typeface="Comic Sans MS" pitchFamily="66" charset="0"/>
                          <a:ea typeface="+mn-ea"/>
                          <a:cs typeface="+mn-cs"/>
                          <a:sym typeface="Symbol" panose="05050102010706020507" pitchFamily="18" charset="2"/>
                        </a:rPr>
                        <a:t></a:t>
                      </a:r>
                      <a:r>
                        <a:rPr lang="en-GB" sz="1000" b="0" u="none" kern="1200" baseline="0" dirty="0" smtClean="0">
                          <a:solidFill>
                            <a:schemeClr val="tx1"/>
                          </a:solidFill>
                          <a:effectLst/>
                          <a:latin typeface="Comic Sans MS" pitchFamily="66" charset="0"/>
                          <a:ea typeface="+mn-ea"/>
                          <a:cs typeface="+mn-cs"/>
                          <a:sym typeface="Symbol" panose="05050102010706020507" pitchFamily="18" charset="2"/>
                        </a:rPr>
                        <a:t>       </a:t>
                      </a:r>
                      <a:r>
                        <a:rPr lang="en-GB" sz="1000" b="0" u="none" kern="1200" dirty="0" smtClean="0">
                          <a:solidFill>
                            <a:schemeClr val="tx1"/>
                          </a:solidFill>
                          <a:effectLst/>
                          <a:latin typeface="Comic Sans MS" pitchFamily="66" charset="0"/>
                          <a:ea typeface="+mn-ea"/>
                          <a:cs typeface="+mn-cs"/>
                        </a:rPr>
                        <a:t>32 + </a:t>
                      </a:r>
                      <a:r>
                        <a:rPr lang="en-GB" sz="1000" b="0" u="none" kern="1200" dirty="0" smtClean="0">
                          <a:solidFill>
                            <a:schemeClr val="tx1"/>
                          </a:solidFill>
                          <a:effectLst/>
                          <a:latin typeface="Comic Sans MS" pitchFamily="66" charset="0"/>
                          <a:ea typeface="+mn-ea"/>
                          <a:cs typeface="+mn-cs"/>
                          <a:sym typeface="Symbol" panose="05050102010706020507" pitchFamily="18" charset="2"/>
                        </a:rPr>
                        <a:t></a:t>
                      </a:r>
                      <a:r>
                        <a:rPr lang="en-GB" sz="1000" b="0" u="none" kern="1200" dirty="0" smtClean="0">
                          <a:solidFill>
                            <a:schemeClr val="tx1"/>
                          </a:solidFill>
                          <a:effectLst/>
                          <a:latin typeface="Comic Sans MS" pitchFamily="66" charset="0"/>
                          <a:ea typeface="+mn-ea"/>
                          <a:cs typeface="+mn-cs"/>
                        </a:rPr>
                        <a:t>  + </a:t>
                      </a:r>
                      <a:r>
                        <a:rPr lang="en-GB" sz="1000" b="0" u="none" kern="1200" dirty="0" smtClean="0">
                          <a:solidFill>
                            <a:schemeClr val="tx1"/>
                          </a:solidFill>
                          <a:effectLst/>
                          <a:latin typeface="Comic Sans MS" pitchFamily="66" charset="0"/>
                          <a:ea typeface="+mn-ea"/>
                          <a:cs typeface="+mn-cs"/>
                          <a:sym typeface="Symbol" panose="05050102010706020507" pitchFamily="18" charset="2"/>
                        </a:rPr>
                        <a:t></a:t>
                      </a:r>
                      <a:r>
                        <a:rPr lang="en-GB" sz="1000" b="0" u="none" kern="1200" dirty="0" smtClean="0">
                          <a:solidFill>
                            <a:schemeClr val="tx1"/>
                          </a:solidFill>
                          <a:effectLst/>
                          <a:latin typeface="Comic Sans MS" pitchFamily="66" charset="0"/>
                          <a:ea typeface="+mn-ea"/>
                          <a:cs typeface="+mn-cs"/>
                        </a:rPr>
                        <a:t> = 100   35 = 1 + </a:t>
                      </a:r>
                      <a:r>
                        <a:rPr lang="en-GB" sz="1000" b="0" u="none" kern="1200" dirty="0" smtClean="0">
                          <a:solidFill>
                            <a:schemeClr val="tx1"/>
                          </a:solidFill>
                          <a:effectLst/>
                          <a:latin typeface="Comic Sans MS" pitchFamily="66" charset="0"/>
                          <a:ea typeface="+mn-ea"/>
                          <a:cs typeface="+mn-cs"/>
                          <a:sym typeface="Symbol" panose="05050102010706020507" pitchFamily="18" charset="2"/>
                        </a:rPr>
                        <a:t></a:t>
                      </a:r>
                      <a:r>
                        <a:rPr lang="en-GB" sz="1000" b="0" u="none" kern="1200" dirty="0" smtClean="0">
                          <a:solidFill>
                            <a:schemeClr val="tx1"/>
                          </a:solidFill>
                          <a:effectLst/>
                          <a:latin typeface="Comic Sans MS" pitchFamily="66" charset="0"/>
                          <a:ea typeface="+mn-ea"/>
                          <a:cs typeface="+mn-cs"/>
                        </a:rPr>
                        <a:t> + 5</a:t>
                      </a:r>
                      <a:r>
                        <a:rPr lang="en-GB" sz="1000" baseline="0" dirty="0" smtClean="0">
                          <a:latin typeface="Comic Sans MS" pitchFamily="66" charset="0"/>
                        </a:rPr>
                        <a:t>                         </a:t>
                      </a:r>
                    </a:p>
                  </a:txBody>
                  <a:tcPr/>
                </a:tc>
                <a:tc>
                  <a:txBody>
                    <a:bodyPr/>
                    <a:lstStyle/>
                    <a:p>
                      <a:r>
                        <a:rPr lang="en-GB" sz="900" b="1" u="sng" kern="1200" dirty="0" smtClean="0">
                          <a:solidFill>
                            <a:schemeClr val="tx1"/>
                          </a:solidFill>
                          <a:effectLst/>
                          <a:latin typeface="Comic Sans MS" pitchFamily="66" charset="0"/>
                          <a:ea typeface="+mn-ea"/>
                          <a:cs typeface="+mn-cs"/>
                        </a:rPr>
                        <a:t>Partition into tens and ones </a:t>
                      </a:r>
                      <a:endParaRPr lang="en-GB" sz="900" kern="1200" dirty="0" smtClean="0">
                        <a:solidFill>
                          <a:schemeClr val="tx1"/>
                        </a:solidFill>
                        <a:effectLst/>
                        <a:latin typeface="Comic Sans MS" pitchFamily="66" charset="0"/>
                        <a:ea typeface="+mn-ea"/>
                        <a:cs typeface="+mn-cs"/>
                      </a:endParaRPr>
                    </a:p>
                    <a:p>
                      <a:pPr lvl="0"/>
                      <a:r>
                        <a:rPr lang="en-GB" sz="900" kern="1200" dirty="0" smtClean="0">
                          <a:solidFill>
                            <a:schemeClr val="tx1"/>
                          </a:solidFill>
                          <a:effectLst/>
                          <a:latin typeface="Comic Sans MS" pitchFamily="66" charset="0"/>
                          <a:ea typeface="+mn-ea"/>
                          <a:cs typeface="+mn-cs"/>
                        </a:rPr>
                        <a:t>Partition both numbers and recombine.  </a:t>
                      </a:r>
                    </a:p>
                    <a:p>
                      <a:pPr lvl="0"/>
                      <a:r>
                        <a:rPr lang="en-GB" sz="900" kern="1200" dirty="0" smtClean="0">
                          <a:solidFill>
                            <a:schemeClr val="tx1"/>
                          </a:solidFill>
                          <a:effectLst/>
                          <a:latin typeface="Comic Sans MS" pitchFamily="66" charset="0"/>
                          <a:ea typeface="+mn-ea"/>
                          <a:cs typeface="+mn-cs"/>
                        </a:rPr>
                        <a:t>Count on by partitioning the second number only e.g.</a:t>
                      </a:r>
                    </a:p>
                    <a:p>
                      <a:r>
                        <a:rPr lang="en-GB" sz="800" kern="1200" dirty="0" smtClean="0">
                          <a:solidFill>
                            <a:schemeClr val="tx1"/>
                          </a:solidFill>
                          <a:effectLst/>
                          <a:latin typeface="Comic Sans MS" pitchFamily="66" charset="0"/>
                          <a:ea typeface="+mn-ea"/>
                          <a:cs typeface="+mn-cs"/>
                        </a:rPr>
                        <a:t>247 + 125 = 247 + 100 + 20+ 5</a:t>
                      </a:r>
                    </a:p>
                    <a:p>
                      <a:r>
                        <a:rPr lang="en-GB" sz="800" kern="1200" dirty="0" smtClean="0">
                          <a:solidFill>
                            <a:schemeClr val="tx1"/>
                          </a:solidFill>
                          <a:effectLst/>
                          <a:latin typeface="Comic Sans MS" pitchFamily="66" charset="0"/>
                          <a:ea typeface="+mn-ea"/>
                          <a:cs typeface="+mn-cs"/>
                        </a:rPr>
                        <a:t>             = 347 + 20 </a:t>
                      </a:r>
                      <a:r>
                        <a:rPr lang="en-GB" sz="800" kern="1200" baseline="0" dirty="0" smtClean="0">
                          <a:solidFill>
                            <a:schemeClr val="tx1"/>
                          </a:solidFill>
                          <a:effectLst/>
                          <a:latin typeface="Comic Sans MS" pitchFamily="66" charset="0"/>
                          <a:ea typeface="+mn-ea"/>
                          <a:cs typeface="+mn-cs"/>
                        </a:rPr>
                        <a:t> + 5</a:t>
                      </a:r>
                    </a:p>
                    <a:p>
                      <a:r>
                        <a:rPr lang="en-GB" sz="800" kern="1200" baseline="0" dirty="0" smtClean="0">
                          <a:solidFill>
                            <a:schemeClr val="tx1"/>
                          </a:solidFill>
                          <a:effectLst/>
                          <a:latin typeface="Comic Sans MS" pitchFamily="66" charset="0"/>
                          <a:ea typeface="+mn-ea"/>
                          <a:cs typeface="+mn-cs"/>
                        </a:rPr>
                        <a:t>             = 367 + 5</a:t>
                      </a:r>
                    </a:p>
                    <a:p>
                      <a:r>
                        <a:rPr lang="en-GB" sz="800" kern="1200" baseline="0" dirty="0" smtClean="0">
                          <a:solidFill>
                            <a:schemeClr val="tx1"/>
                          </a:solidFill>
                          <a:effectLst/>
                          <a:latin typeface="Comic Sans MS" pitchFamily="66" charset="0"/>
                          <a:ea typeface="+mn-ea"/>
                          <a:cs typeface="+mn-cs"/>
                        </a:rPr>
                        <a:t>             = 372</a:t>
                      </a: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Children need to be secure adding multiples of 100 and 10 to any three-digit number including those that are not multiples of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dirty="0" smtClean="0">
                          <a:latin typeface="Comic Sans MS" pitchFamily="66" charset="0"/>
                        </a:rPr>
                        <a:t>Towards</a:t>
                      </a:r>
                      <a:r>
                        <a:rPr lang="en-GB" sz="900" b="1" u="sng" baseline="0" dirty="0" smtClean="0">
                          <a:latin typeface="Comic Sans MS" pitchFamily="66" charset="0"/>
                        </a:rPr>
                        <a:t> a Written Method to 1000</a:t>
                      </a:r>
                      <a:endParaRPr lang="en-GB" sz="900" b="1" u="sng"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Standard </a:t>
                      </a:r>
                      <a:r>
                        <a:rPr lang="en-GB" sz="900" baseline="0" dirty="0" smtClean="0">
                          <a:latin typeface="Comic Sans MS" pitchFamily="66" charset="0"/>
                        </a:rPr>
                        <a:t>column addition can be modelled with place value counters, objects and pictorial representations.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Leading to children understanding the renaming between tens and ones (carrying/exchanging).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Introduce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kern="1200" dirty="0" smtClean="0">
                          <a:solidFill>
                            <a:schemeClr val="tx1"/>
                          </a:solidFill>
                          <a:effectLst/>
                          <a:latin typeface="Comic Sans MS" pitchFamily="66" charset="0"/>
                          <a:ea typeface="+mn-ea"/>
                          <a:cs typeface="+mn-cs"/>
                        </a:rPr>
                        <a:t>Missing number problems </a:t>
                      </a:r>
                      <a:r>
                        <a:rPr lang="en-GB" sz="900" kern="1200" dirty="0" smtClean="0">
                          <a:solidFill>
                            <a:schemeClr val="tx1"/>
                          </a:solidFill>
                          <a:effectLst/>
                          <a:latin typeface="Comic Sans MS" pitchFamily="66" charset="0"/>
                          <a:ea typeface="+mn-ea"/>
                          <a:cs typeface="+mn-cs"/>
                        </a:rPr>
                        <a:t>using a range of equations as in Year 1 and 2 but with appropriate, larger numbers.</a:t>
                      </a:r>
                      <a:endParaRPr lang="en-GB" sz="900" baseline="0" dirty="0" smtClean="0">
                        <a:latin typeface="Comic Sans MS" pitchFamily="66" charset="0"/>
                      </a:endParaRPr>
                    </a:p>
                  </a:txBody>
                  <a:tcPr/>
                </a:tc>
              </a:tr>
            </a:tbl>
          </a:graphicData>
        </a:graphic>
      </p:graphicFrame>
      <p:pic>
        <p:nvPicPr>
          <p:cNvPr id="25" name="Picture 24"/>
          <p:cNvPicPr>
            <a:picLocks noChangeAspect="1"/>
          </p:cNvPicPr>
          <p:nvPr/>
        </p:nvPicPr>
        <p:blipFill>
          <a:blip r:embed="rId2"/>
          <a:stretch>
            <a:fillRect/>
          </a:stretch>
        </p:blipFill>
        <p:spPr>
          <a:xfrm>
            <a:off x="252442" y="1211381"/>
            <a:ext cx="1263774" cy="643376"/>
          </a:xfrm>
          <a:prstGeom prst="rect">
            <a:avLst/>
          </a:prstGeom>
        </p:spPr>
      </p:pic>
      <p:pic>
        <p:nvPicPr>
          <p:cNvPr id="26" name="Picture 25"/>
          <p:cNvPicPr>
            <a:picLocks noChangeAspect="1"/>
          </p:cNvPicPr>
          <p:nvPr/>
        </p:nvPicPr>
        <p:blipFill>
          <a:blip r:embed="rId3"/>
          <a:stretch>
            <a:fillRect/>
          </a:stretch>
        </p:blipFill>
        <p:spPr>
          <a:xfrm>
            <a:off x="1686672" y="1133279"/>
            <a:ext cx="791146" cy="529177"/>
          </a:xfrm>
          <a:prstGeom prst="rect">
            <a:avLst/>
          </a:prstGeom>
        </p:spPr>
      </p:pic>
      <p:pic>
        <p:nvPicPr>
          <p:cNvPr id="28" name="Picture 27"/>
          <p:cNvPicPr/>
          <p:nvPr/>
        </p:nvPicPr>
        <p:blipFill>
          <a:blip r:embed="rId4"/>
          <a:srcRect/>
          <a:stretch>
            <a:fillRect/>
          </a:stretch>
        </p:blipFill>
        <p:spPr bwMode="auto">
          <a:xfrm>
            <a:off x="438793" y="3797899"/>
            <a:ext cx="2009775" cy="247650"/>
          </a:xfrm>
          <a:prstGeom prst="rect">
            <a:avLst/>
          </a:prstGeom>
          <a:noFill/>
          <a:ln w="9525">
            <a:noFill/>
            <a:miter lim="800000"/>
            <a:headEnd/>
            <a:tailEnd/>
          </a:ln>
        </p:spPr>
      </p:pic>
      <p:pic>
        <p:nvPicPr>
          <p:cNvPr id="32" name="Picture 31"/>
          <p:cNvPicPr>
            <a:picLocks noChangeAspect="1"/>
          </p:cNvPicPr>
          <p:nvPr/>
        </p:nvPicPr>
        <p:blipFill>
          <a:blip r:embed="rId5"/>
          <a:stretch>
            <a:fillRect/>
          </a:stretch>
        </p:blipFill>
        <p:spPr>
          <a:xfrm>
            <a:off x="4002528" y="4207396"/>
            <a:ext cx="255009" cy="273095"/>
          </a:xfrm>
          <a:prstGeom prst="rect">
            <a:avLst/>
          </a:prstGeom>
        </p:spPr>
      </p:pic>
      <p:pic>
        <p:nvPicPr>
          <p:cNvPr id="33" name="Picture 32"/>
          <p:cNvPicPr>
            <a:picLocks noChangeAspect="1"/>
          </p:cNvPicPr>
          <p:nvPr/>
        </p:nvPicPr>
        <p:blipFill>
          <a:blip r:embed="rId6"/>
          <a:stretch>
            <a:fillRect/>
          </a:stretch>
        </p:blipFill>
        <p:spPr>
          <a:xfrm>
            <a:off x="3117435" y="4226453"/>
            <a:ext cx="495214" cy="293841"/>
          </a:xfrm>
          <a:prstGeom prst="rect">
            <a:avLst/>
          </a:prstGeom>
        </p:spPr>
      </p:pic>
      <p:pic>
        <p:nvPicPr>
          <p:cNvPr id="34" name="Picture 33"/>
          <p:cNvPicPr/>
          <p:nvPr/>
        </p:nvPicPr>
        <p:blipFill>
          <a:blip r:embed="rId7"/>
          <a:srcRect/>
          <a:stretch>
            <a:fillRect/>
          </a:stretch>
        </p:blipFill>
        <p:spPr bwMode="auto">
          <a:xfrm>
            <a:off x="4377036" y="986728"/>
            <a:ext cx="1758950" cy="533400"/>
          </a:xfrm>
          <a:prstGeom prst="rect">
            <a:avLst/>
          </a:prstGeom>
          <a:noFill/>
          <a:ln w="9525">
            <a:noFill/>
            <a:miter lim="800000"/>
            <a:headEnd/>
            <a:tailEnd/>
          </a:ln>
        </p:spPr>
      </p:pic>
      <p:pic>
        <p:nvPicPr>
          <p:cNvPr id="35" name="Picture 34"/>
          <p:cNvPicPr>
            <a:picLocks noChangeAspect="1"/>
          </p:cNvPicPr>
          <p:nvPr/>
        </p:nvPicPr>
        <p:blipFill>
          <a:blip r:embed="rId8"/>
          <a:stretch>
            <a:fillRect/>
          </a:stretch>
        </p:blipFill>
        <p:spPr>
          <a:xfrm>
            <a:off x="4881670" y="4212078"/>
            <a:ext cx="869428" cy="465862"/>
          </a:xfrm>
          <a:prstGeom prst="rect">
            <a:avLst/>
          </a:prstGeom>
        </p:spPr>
      </p:pic>
      <p:pic>
        <p:nvPicPr>
          <p:cNvPr id="36" name="Picture 35"/>
          <p:cNvPicPr>
            <a:picLocks noChangeAspect="1"/>
          </p:cNvPicPr>
          <p:nvPr/>
        </p:nvPicPr>
        <p:blipFill>
          <a:blip r:embed="rId9"/>
          <a:stretch>
            <a:fillRect/>
          </a:stretch>
        </p:blipFill>
        <p:spPr>
          <a:xfrm>
            <a:off x="3542367" y="4797770"/>
            <a:ext cx="745494" cy="418765"/>
          </a:xfrm>
          <a:prstGeom prst="rect">
            <a:avLst/>
          </a:prstGeom>
        </p:spPr>
      </p:pic>
      <p:sp>
        <p:nvSpPr>
          <p:cNvPr id="37" name="Plus 36"/>
          <p:cNvSpPr/>
          <p:nvPr/>
        </p:nvSpPr>
        <p:spPr>
          <a:xfrm>
            <a:off x="3770789" y="4124303"/>
            <a:ext cx="144325" cy="196296"/>
          </a:xfrm>
          <a:prstGeom prst="mathPlus">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Equal 37"/>
          <p:cNvSpPr/>
          <p:nvPr/>
        </p:nvSpPr>
        <p:spPr>
          <a:xfrm>
            <a:off x="4505394" y="4095314"/>
            <a:ext cx="212116" cy="175790"/>
          </a:xfrm>
          <a:prstGeom prst="mathEqual">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1" name="Picture 50"/>
          <p:cNvPicPr>
            <a:picLocks noChangeAspect="1"/>
          </p:cNvPicPr>
          <p:nvPr/>
        </p:nvPicPr>
        <p:blipFill>
          <a:blip r:embed="rId10"/>
          <a:stretch>
            <a:fillRect/>
          </a:stretch>
        </p:blipFill>
        <p:spPr>
          <a:xfrm>
            <a:off x="4246963" y="2306988"/>
            <a:ext cx="1833594" cy="469261"/>
          </a:xfrm>
          <a:prstGeom prst="rect">
            <a:avLst/>
          </a:prstGeom>
        </p:spPr>
      </p:pic>
      <p:pic>
        <p:nvPicPr>
          <p:cNvPr id="52" name="Picture 51"/>
          <p:cNvPicPr>
            <a:picLocks noChangeAspect="1"/>
          </p:cNvPicPr>
          <p:nvPr/>
        </p:nvPicPr>
        <p:blipFill>
          <a:blip r:embed="rId11"/>
          <a:stretch>
            <a:fillRect/>
          </a:stretch>
        </p:blipFill>
        <p:spPr>
          <a:xfrm>
            <a:off x="4520204" y="3103978"/>
            <a:ext cx="1316732" cy="481583"/>
          </a:xfrm>
          <a:prstGeom prst="rect">
            <a:avLst/>
          </a:prstGeom>
        </p:spPr>
      </p:pic>
      <p:pic>
        <p:nvPicPr>
          <p:cNvPr id="2050"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95680" y="2163182"/>
            <a:ext cx="2618576" cy="937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77567" y="5007153"/>
            <a:ext cx="636689" cy="665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95618" y="5649820"/>
            <a:ext cx="2085001" cy="745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236296" y="2541619"/>
            <a:ext cx="997324" cy="1418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867776" y="4519608"/>
            <a:ext cx="1365844" cy="1227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61615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90435441"/>
              </p:ext>
            </p:extLst>
          </p:nvPr>
        </p:nvGraphicFramePr>
        <p:xfrm>
          <a:off x="107504" y="116632"/>
          <a:ext cx="8856984" cy="6562344"/>
        </p:xfrm>
        <a:graphic>
          <a:graphicData uri="http://schemas.openxmlformats.org/drawingml/2006/table">
            <a:tbl>
              <a:tblPr firstRow="1" bandRow="1">
                <a:tableStyleId>{5940675A-B579-460E-94D1-54222C63F5DA}</a:tableStyleId>
              </a:tblPr>
              <a:tblGrid>
                <a:gridCol w="2808312"/>
                <a:gridCol w="3240360"/>
                <a:gridCol w="2808312"/>
              </a:tblGrid>
              <a:tr h="288032">
                <a:tc>
                  <a:txBody>
                    <a:bodyPr/>
                    <a:lstStyle/>
                    <a:p>
                      <a:pPr algn="ctr"/>
                      <a:r>
                        <a:rPr lang="en-GB" sz="1360" b="1" dirty="0" smtClean="0">
                          <a:latin typeface="Comic Sans MS" pitchFamily="66" charset="0"/>
                        </a:rPr>
                        <a:t>Year</a:t>
                      </a:r>
                      <a:r>
                        <a:rPr lang="en-GB" sz="1360" b="1" baseline="0" dirty="0" smtClean="0">
                          <a:latin typeface="Comic Sans MS" pitchFamily="66" charset="0"/>
                        </a:rPr>
                        <a:t> 4 Addition</a:t>
                      </a:r>
                      <a:endParaRPr lang="en-GB" sz="1360" b="1" dirty="0">
                        <a:latin typeface="Comic Sans MS" pitchFamily="66" charset="0"/>
                      </a:endParaRPr>
                    </a:p>
                  </a:txBody>
                  <a:tcPr/>
                </a:tc>
                <a:tc>
                  <a:txBody>
                    <a:bodyPr/>
                    <a:lstStyle/>
                    <a:p>
                      <a:pPr algn="ctr"/>
                      <a:r>
                        <a:rPr lang="en-GB" sz="1360" b="1" dirty="0" smtClean="0">
                          <a:latin typeface="Comic Sans MS" pitchFamily="66" charset="0"/>
                        </a:rPr>
                        <a:t>Year</a:t>
                      </a:r>
                      <a:r>
                        <a:rPr lang="en-GB" sz="1360" b="1" baseline="0" dirty="0" smtClean="0">
                          <a:latin typeface="Comic Sans MS" pitchFamily="66" charset="0"/>
                        </a:rPr>
                        <a:t> 5 Addition</a:t>
                      </a:r>
                      <a:endParaRPr lang="en-GB" sz="1360" b="1" dirty="0">
                        <a:latin typeface="Comic Sans MS" pitchFamily="66" charset="0"/>
                      </a:endParaRPr>
                    </a:p>
                  </a:txBody>
                  <a:tcPr/>
                </a:tc>
                <a:tc>
                  <a:txBody>
                    <a:bodyPr/>
                    <a:lstStyle/>
                    <a:p>
                      <a:pPr algn="ctr"/>
                      <a:r>
                        <a:rPr lang="en-GB" sz="1360" b="1" dirty="0" smtClean="0">
                          <a:latin typeface="Comic Sans MS" pitchFamily="66" charset="0"/>
                        </a:rPr>
                        <a:t>Year</a:t>
                      </a:r>
                      <a:r>
                        <a:rPr lang="en-GB" sz="1360" b="1" baseline="0" dirty="0" smtClean="0">
                          <a:latin typeface="Comic Sans MS" pitchFamily="66" charset="0"/>
                        </a:rPr>
                        <a:t> 6 Addition</a:t>
                      </a:r>
                      <a:endParaRPr lang="en-GB" sz="1360" b="1" dirty="0">
                        <a:latin typeface="Comic Sans MS" pitchFamily="66" charset="0"/>
                      </a:endParaRPr>
                    </a:p>
                  </a:txBody>
                  <a:tcPr/>
                </a:tc>
              </a:tr>
              <a:tr h="6161938">
                <a:tc>
                  <a:txBody>
                    <a:bodyPr/>
                    <a:lstStyle/>
                    <a:p>
                      <a:r>
                        <a:rPr lang="en-GB" sz="900" b="1" u="sng" baseline="0" dirty="0" smtClean="0">
                          <a:latin typeface="Comic Sans MS" pitchFamily="66" charset="0"/>
                        </a:rPr>
                        <a:t>Mental methods (within 10,000) </a:t>
                      </a:r>
                      <a:r>
                        <a:rPr lang="en-GB" sz="900" b="1" u="none" baseline="0" dirty="0" smtClean="0">
                          <a:latin typeface="Comic Sans MS" pitchFamily="66" charset="0"/>
                        </a:rPr>
                        <a:t> </a:t>
                      </a:r>
                      <a:r>
                        <a:rPr lang="en-GB" sz="900" baseline="0" dirty="0" smtClean="0">
                          <a:latin typeface="Comic Sans MS" pitchFamily="66" charset="0"/>
                        </a:rPr>
                        <a:t>should continue to develop, supported by a range of models and images, including the number line.</a:t>
                      </a:r>
                    </a:p>
                    <a:p>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4-digits &amp; 1dp)</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Continue to model</a:t>
                      </a:r>
                      <a:r>
                        <a:rPr lang="en-GB" sz="900" baseline="0" dirty="0" smtClean="0">
                          <a:latin typeface="Comic Sans MS" pitchFamily="66" charset="0"/>
                        </a:rPr>
                        <a:t> column addition modelled with place value counters, objects, pictorial representations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endParaRPr lang="en-GB" sz="900" b="1" u="sng"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Comic Sans MS" pitchFamily="66" charset="0"/>
                          <a:ea typeface="+mn-ea"/>
                          <a:cs typeface="+mn-cs"/>
                        </a:rPr>
                        <a:t>Extend to numbers with at least four digits, including </a:t>
                      </a:r>
                      <a:r>
                        <a:rPr lang="en-GB" sz="900" baseline="0" dirty="0" smtClean="0">
                          <a:latin typeface="Comic Sans MS" pitchFamily="66" charset="0"/>
                        </a:rPr>
                        <a:t>renaming between various columns (carrying).</a:t>
                      </a:r>
                    </a:p>
                    <a:p>
                      <a:r>
                        <a:rPr lang="en-GB" sz="900" kern="1200" dirty="0" smtClean="0">
                          <a:solidFill>
                            <a:schemeClr val="tx1"/>
                          </a:solidFill>
                          <a:effectLst/>
                          <a:latin typeface="Comic Sans MS" pitchFamily="66" charset="0"/>
                          <a:ea typeface="+mn-ea"/>
                          <a:cs typeface="+mn-cs"/>
                        </a:rPr>
                        <a:t> </a:t>
                      </a:r>
                    </a:p>
                    <a:p>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 </a:t>
                      </a: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Select and use different methods to solve word problems, involving two step problems in context.</a:t>
                      </a:r>
                    </a:p>
                  </a:txBody>
                  <a:tcPr/>
                </a:tc>
                <a:tc>
                  <a:txBody>
                    <a:bodyPr/>
                    <a:lstStyle/>
                    <a:p>
                      <a:r>
                        <a:rPr lang="en-GB" sz="900" b="1" u="sng" baseline="0" dirty="0" smtClean="0">
                          <a:latin typeface="Comic Sans MS" pitchFamily="66" charset="0"/>
                        </a:rPr>
                        <a:t>Mental methods (within 1,000,000)</a:t>
                      </a:r>
                      <a:r>
                        <a:rPr lang="en-GB" sz="900" b="1" u="none" baseline="0" dirty="0" smtClean="0">
                          <a:latin typeface="Comic Sans MS" pitchFamily="66" charset="0"/>
                        </a:rPr>
                        <a:t> </a:t>
                      </a:r>
                      <a:r>
                        <a:rPr lang="en-GB" sz="900" baseline="0" dirty="0" smtClean="0">
                          <a:latin typeface="Comic Sans MS" pitchFamily="66" charset="0"/>
                        </a:rPr>
                        <a:t>should continue to develop, supported by a range of models and images, including place value counters. Children should practise with increasingly large numbers to aid fluency</a:t>
                      </a:r>
                    </a:p>
                    <a:p>
                      <a:r>
                        <a:rPr lang="en-GB" sz="900" baseline="0" dirty="0" smtClean="0">
                          <a:latin typeface="Comic Sans MS" pitchFamily="66" charset="0"/>
                        </a:rPr>
                        <a:t> e.g. 12462 + 2300 = 14762</a:t>
                      </a:r>
                    </a:p>
                    <a:p>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more than 4-digits &amp; 2dp)</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As</a:t>
                      </a:r>
                      <a:r>
                        <a:rPr lang="en-GB" sz="900" baseline="0" dirty="0" smtClean="0">
                          <a:latin typeface="Comic Sans MS" pitchFamily="66" charset="0"/>
                        </a:rPr>
                        <a:t> in Year 4, c</a:t>
                      </a:r>
                      <a:r>
                        <a:rPr lang="en-GB" sz="900" dirty="0" smtClean="0">
                          <a:latin typeface="Comic Sans MS" pitchFamily="66" charset="0"/>
                        </a:rPr>
                        <a:t>ontinue to explore </a:t>
                      </a:r>
                      <a:r>
                        <a:rPr lang="en-GB" sz="900" baseline="0" dirty="0" smtClean="0">
                          <a:latin typeface="Comic Sans MS" pitchFamily="66" charset="0"/>
                        </a:rPr>
                        <a:t>column addition modelled with place value counters, objects, pictorial representations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Children will move on to the formal columnar method for whole numbers and decimal numbers as an efficient written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r>
                        <a:rPr lang="en-GB" sz="900" kern="1200" dirty="0" smtClean="0">
                          <a:solidFill>
                            <a:schemeClr val="tx1"/>
                          </a:solidFill>
                          <a:effectLst/>
                          <a:latin typeface="Comic Sans MS" pitchFamily="66" charset="0"/>
                          <a:ea typeface="+mn-ea"/>
                          <a:cs typeface="+mn-cs"/>
                        </a:rPr>
                        <a:t> </a:t>
                      </a:r>
                    </a:p>
                    <a:p>
                      <a:r>
                        <a:rPr lang="en-GB" sz="900" kern="1200" dirty="0" smtClean="0">
                          <a:solidFill>
                            <a:srgbClr val="FF0000"/>
                          </a:solidFill>
                          <a:effectLst/>
                          <a:latin typeface="Comic Sans MS" pitchFamily="66" charset="0"/>
                          <a:ea typeface="+mn-ea"/>
                          <a:cs typeface="+mn-cs"/>
                        </a:rPr>
                        <a:t>    </a:t>
                      </a:r>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Select and use different methods to solve word problems, involving two step problems in context.</a:t>
                      </a:r>
                    </a:p>
                    <a:p>
                      <a:endParaRPr lang="en-GB" sz="900" dirty="0" smtClean="0">
                        <a:latin typeface="Comic Sans MS" pitchFamily="66" charset="0"/>
                      </a:endParaRPr>
                    </a:p>
                  </a:txBody>
                  <a:tcPr/>
                </a:tc>
                <a:tc>
                  <a:txBody>
                    <a:bodyPr/>
                    <a:lstStyle/>
                    <a:p>
                      <a:r>
                        <a:rPr lang="en-GB" sz="900" b="1" u="sng" baseline="0" dirty="0" smtClean="0">
                          <a:latin typeface="Comic Sans MS" pitchFamily="66" charset="0"/>
                        </a:rPr>
                        <a:t>Mental methods</a:t>
                      </a:r>
                      <a:r>
                        <a:rPr lang="en-GB" sz="900" b="1" u="none" baseline="0" dirty="0" smtClean="0">
                          <a:latin typeface="Comic Sans MS" pitchFamily="66" charset="0"/>
                        </a:rPr>
                        <a:t> </a:t>
                      </a:r>
                      <a:r>
                        <a:rPr lang="en-GB" sz="900" baseline="0" dirty="0" smtClean="0">
                          <a:latin typeface="Comic Sans MS" pitchFamily="66" charset="0"/>
                        </a:rPr>
                        <a:t>should continue to develop, supported by a range of models and images, including the number line. </a:t>
                      </a:r>
                    </a:p>
                    <a:p>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As in Year 5, progressing to larger numbers, aiming for both conceptual understanding and procedural fluency with columnar method to be secured. Continue to model with place value counters, objects, pictorial representations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Continue calculating with decimals, including those with different numbers of decimal places, and develop procedural fluency with renaming (carrying) to be secured.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Problem Solving</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Teachers should ensure that pupils have the opportunity to apply their knowledge in a variety of contexts and problems (exploring cross curricular links) to deepen their understanding.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a:t>
                      </a:r>
                      <a:endParaRPr lang="en-GB" sz="900" dirty="0" smtClean="0">
                        <a:latin typeface="Comic Sans MS" pitchFamily="66" charset="0"/>
                      </a:endParaRPr>
                    </a:p>
                  </a:txBody>
                  <a:tcPr/>
                </a:tc>
              </a:tr>
            </a:tbl>
          </a:graphicData>
        </a:graphic>
      </p:graphicFrame>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00" y="5170773"/>
            <a:ext cx="1296258" cy="994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5472" y="3487900"/>
            <a:ext cx="1594881" cy="1125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2780" y="1700808"/>
            <a:ext cx="1669250" cy="683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446" y="2564904"/>
            <a:ext cx="1694805" cy="849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2"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2410" y="2042538"/>
            <a:ext cx="2987377" cy="127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3"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35896" y="4071697"/>
            <a:ext cx="1584176" cy="1033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4" name="Picture 1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0232" y="2826587"/>
            <a:ext cx="1476375"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65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60648"/>
            <a:ext cx="7886700" cy="1325563"/>
          </a:xfrm>
        </p:spPr>
        <p:txBody>
          <a:bodyPr>
            <a:noAutofit/>
          </a:bodyPr>
          <a:lstStyle/>
          <a:p>
            <a:pPr algn="ctr"/>
            <a:r>
              <a:rPr lang="en-GB" sz="2800" dirty="0" smtClean="0">
                <a:latin typeface="Comic Sans MS" pitchFamily="66" charset="0"/>
              </a:rPr>
              <a:t>Reception Subtraction</a:t>
            </a:r>
            <a:r>
              <a:rPr lang="en-GB" sz="1800" dirty="0" smtClean="0">
                <a:latin typeface="Comic Sans MS" pitchFamily="66" charset="0"/>
              </a:rPr>
              <a:t/>
            </a:r>
            <a:br>
              <a:rPr lang="en-GB" sz="1800" dirty="0" smtClean="0">
                <a:latin typeface="Comic Sans MS" pitchFamily="66" charset="0"/>
              </a:rPr>
            </a:br>
            <a:r>
              <a:rPr lang="en-GB" sz="1200" dirty="0" smtClean="0">
                <a:solidFill>
                  <a:prstClr val="black"/>
                </a:solidFill>
                <a:latin typeface="Comic Sans MS" pitchFamily="66" charset="0"/>
              </a:rPr>
              <a:t> </a:t>
            </a:r>
            <a:br>
              <a:rPr lang="en-GB" sz="1200" dirty="0" smtClean="0">
                <a:solidFill>
                  <a:prstClr val="black"/>
                </a:solidFill>
                <a:latin typeface="Comic Sans MS" pitchFamily="66" charset="0"/>
              </a:rPr>
            </a:br>
            <a:r>
              <a:rPr lang="en-GB" sz="1200" dirty="0" smtClean="0">
                <a:solidFill>
                  <a:prstClr val="black"/>
                </a:solidFill>
                <a:latin typeface="Comic Sans MS" pitchFamily="66" charset="0"/>
              </a:rPr>
              <a:t>Maths for young children should be meaningful. Where possible, concepts should be taught in the context of real </a:t>
            </a:r>
            <a:r>
              <a:rPr lang="en-GB" sz="1200" dirty="0" smtClean="0">
                <a:solidFill>
                  <a:prstClr val="black"/>
                </a:solidFill>
              </a:rPr>
              <a:t>life.</a:t>
            </a:r>
            <a:endParaRPr lang="en-GB" sz="1800" dirty="0"/>
          </a:p>
        </p:txBody>
      </p:sp>
      <p:pic>
        <p:nvPicPr>
          <p:cNvPr id="2051" name="Picture 3"/>
          <p:cNvPicPr>
            <a:picLocks noChangeAspect="1" noChangeArrowheads="1"/>
          </p:cNvPicPr>
          <p:nvPr/>
        </p:nvPicPr>
        <p:blipFill>
          <a:blip r:embed="rId2"/>
          <a:srcRect l="22511" t="35156" r="23133" b="9179"/>
          <a:stretch>
            <a:fillRect/>
          </a:stretch>
        </p:blipFill>
        <p:spPr bwMode="auto">
          <a:xfrm>
            <a:off x="0" y="1357297"/>
            <a:ext cx="9144000" cy="5264727"/>
          </a:xfrm>
          <a:prstGeom prst="rect">
            <a:avLst/>
          </a:prstGeom>
          <a:noFill/>
          <a:ln w="9525">
            <a:noFill/>
            <a:miter lim="800000"/>
            <a:headEnd/>
            <a:tailEnd/>
          </a:ln>
          <a:effectLst/>
        </p:spPr>
      </p:pic>
    </p:spTree>
    <p:extLst>
      <p:ext uri="{BB962C8B-B14F-4D97-AF65-F5344CB8AC3E}">
        <p14:creationId xmlns:p14="http://schemas.microsoft.com/office/powerpoint/2010/main" val="17002214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00376784"/>
              </p:ext>
            </p:extLst>
          </p:nvPr>
        </p:nvGraphicFramePr>
        <p:xfrm>
          <a:off x="107504" y="116632"/>
          <a:ext cx="8856984" cy="6637020"/>
        </p:xfrm>
        <a:graphic>
          <a:graphicData uri="http://schemas.openxmlformats.org/drawingml/2006/table">
            <a:tbl>
              <a:tblPr firstRow="1" bandRow="1">
                <a:tableStyleId>{5940675A-B579-460E-94D1-54222C63F5DA}</a:tableStyleId>
              </a:tblPr>
              <a:tblGrid>
                <a:gridCol w="2808312"/>
                <a:gridCol w="3240360"/>
                <a:gridCol w="2808312"/>
              </a:tblGrid>
              <a:tr h="216024">
                <a:tc>
                  <a:txBody>
                    <a:bodyPr/>
                    <a:lstStyle/>
                    <a:p>
                      <a:pPr algn="ctr"/>
                      <a:r>
                        <a:rPr lang="en-GB" b="1" dirty="0" smtClean="0">
                          <a:latin typeface="Comic Sans MS" pitchFamily="66" charset="0"/>
                        </a:rPr>
                        <a:t>Year</a:t>
                      </a:r>
                      <a:r>
                        <a:rPr lang="en-GB" b="1" baseline="0" dirty="0" smtClean="0">
                          <a:latin typeface="Comic Sans MS" pitchFamily="66" charset="0"/>
                        </a:rPr>
                        <a:t> 1 Subtraction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2 Subtraction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3 Subtraction</a:t>
                      </a:r>
                      <a:endParaRPr lang="en-GB" b="1" dirty="0">
                        <a:latin typeface="Comic Sans MS" pitchFamily="66" charset="0"/>
                      </a:endParaRPr>
                    </a:p>
                  </a:txBody>
                  <a:tcPr/>
                </a:tc>
              </a:tr>
              <a:tr h="5767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1" u="sng" baseline="0" dirty="0" smtClean="0">
                          <a:latin typeface="Comic Sans MS" pitchFamily="66" charset="0"/>
                        </a:rPr>
                        <a:t>Understand subtraction as crossing out (take-away)</a:t>
                      </a:r>
                      <a:r>
                        <a:rPr lang="en-GB" sz="1000" b="0" u="none" baseline="0" dirty="0" smtClean="0">
                          <a:latin typeface="Comic Sans MS" pitchFamily="66" charset="0"/>
                        </a:rPr>
                        <a:t> </a:t>
                      </a:r>
                      <a:r>
                        <a:rPr lang="en-GB" sz="1000" baseline="0" dirty="0" smtClean="0">
                          <a:latin typeface="Comic Sans MS" pitchFamily="66" charset="0"/>
                        </a:rPr>
                        <a:t>(within 20):</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omic Sans MS" pitchFamily="66" charset="0"/>
                        </a:rPr>
                        <a:t>7 – 2 =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1" u="sng"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u="sng" dirty="0" smtClean="0">
                          <a:latin typeface="Comic Sans MS" pitchFamily="66" charset="0"/>
                        </a:rPr>
                        <a:t>Using knowledge of number bonds to subtract </a:t>
                      </a:r>
                      <a:r>
                        <a:rPr lang="en-GB" sz="1000" baseline="0" dirty="0" smtClean="0">
                          <a:latin typeface="Comic Sans MS" pitchFamily="66" charset="0"/>
                        </a:rPr>
                        <a:t>(within 20):</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endParaRPr lang="en-GB" sz="1000" dirty="0" smtClean="0">
                        <a:latin typeface="Comic Sans MS" pitchFamily="66" charset="0"/>
                      </a:endParaRPr>
                    </a:p>
                    <a:p>
                      <a:endParaRPr lang="en-GB" sz="1000" dirty="0" smtClean="0">
                        <a:latin typeface="Comic Sans MS" pitchFamily="66" charset="0"/>
                      </a:endParaRPr>
                    </a:p>
                    <a:p>
                      <a:r>
                        <a:rPr lang="en-GB" sz="1000" b="1" u="sng" dirty="0" smtClean="0">
                          <a:latin typeface="Comic Sans MS" pitchFamily="66" charset="0"/>
                        </a:rPr>
                        <a:t>Understand</a:t>
                      </a:r>
                      <a:r>
                        <a:rPr lang="en-GB" sz="1000" b="1" u="sng" baseline="0" dirty="0" smtClean="0">
                          <a:latin typeface="Comic Sans MS" pitchFamily="66" charset="0"/>
                        </a:rPr>
                        <a:t> subtraction as counting back </a:t>
                      </a:r>
                      <a:r>
                        <a:rPr lang="en-GB" sz="1000" baseline="0" dirty="0" smtClean="0">
                          <a:latin typeface="Comic Sans MS" pitchFamily="66" charset="0"/>
                        </a:rPr>
                        <a:t>(within 20):</a:t>
                      </a:r>
                      <a:endParaRPr lang="en-GB" sz="10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omic Sans MS" pitchFamily="66" charset="0"/>
                        </a:rPr>
                        <a:t>Use concrete objects and pictorial representations. Progress from using number lines with every number shown to number lines with significant numbers shown.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r>
                        <a:rPr lang="en-GB" sz="1000" b="1" u="sng" kern="1200" dirty="0" smtClean="0">
                          <a:solidFill>
                            <a:schemeClr val="tx1"/>
                          </a:solidFill>
                          <a:effectLst/>
                          <a:latin typeface="Comic Sans MS" pitchFamily="66" charset="0"/>
                          <a:ea typeface="+mn-ea"/>
                          <a:cs typeface="+mn-cs"/>
                        </a:rPr>
                        <a:t>Partitioning to subtract</a:t>
                      </a:r>
                    </a:p>
                    <a:p>
                      <a:r>
                        <a:rPr lang="en-GB" sz="1000" b="0" u="none" kern="1200" dirty="0" smtClean="0">
                          <a:solidFill>
                            <a:schemeClr val="tx1"/>
                          </a:solidFill>
                          <a:effectLst/>
                          <a:latin typeface="Comic Sans MS" pitchFamily="66" charset="0"/>
                          <a:ea typeface="+mn-ea"/>
                          <a:cs typeface="+mn-cs"/>
                        </a:rPr>
                        <a:t>Children should be able</a:t>
                      </a:r>
                      <a:r>
                        <a:rPr lang="en-GB" sz="1000" b="0" u="none" kern="1200" baseline="0" dirty="0" smtClean="0">
                          <a:solidFill>
                            <a:schemeClr val="tx1"/>
                          </a:solidFill>
                          <a:effectLst/>
                          <a:latin typeface="Comic Sans MS" pitchFamily="66" charset="0"/>
                          <a:ea typeface="+mn-ea"/>
                          <a:cs typeface="+mn-cs"/>
                        </a:rPr>
                        <a:t> to separate 2 digit numbers to subtract from the tens then add the leftover ones.</a:t>
                      </a:r>
                    </a:p>
                    <a:p>
                      <a:endParaRPr lang="en-GB" sz="1000" b="0" u="none" kern="1200" baseline="0" dirty="0" smtClean="0">
                        <a:solidFill>
                          <a:schemeClr val="tx1"/>
                        </a:solidFill>
                        <a:effectLst/>
                        <a:latin typeface="Comic Sans MS" pitchFamily="66" charset="0"/>
                        <a:ea typeface="+mn-ea"/>
                        <a:cs typeface="+mn-cs"/>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r>
                        <a:rPr lang="en-GB" sz="1000" baseline="0" dirty="0" smtClean="0">
                          <a:latin typeface="Comic Sans MS" pitchFamily="66" charset="0"/>
                        </a:rPr>
                        <a:t>Missing number problems e.g. 7 = □ - 9; 20 - □ = 9; 15 – 9 = □; □ - □ = 11; 16 – 0 =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It is valuable to use a range of representations (also see Y1). Continue to use </a:t>
                      </a:r>
                      <a:r>
                        <a:rPr lang="en-GB" sz="900" baseline="0" dirty="0" err="1" smtClean="0">
                          <a:latin typeface="Comic Sans MS" pitchFamily="66" charset="0"/>
                        </a:rPr>
                        <a:t>dienes</a:t>
                      </a:r>
                      <a:r>
                        <a:rPr lang="en-GB" sz="900" baseline="0" dirty="0" smtClean="0">
                          <a:latin typeface="Comic Sans MS" pitchFamily="66" charset="0"/>
                        </a:rPr>
                        <a:t>, number lines, ten frames and objects to model take-away and difference. E.g.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The link between the two may be supported by an image like this, with 47 being taken away from 72, leaving the difference, which is 25.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endParaRPr lang="en-GB" sz="900" baseline="0" dirty="0" smtClean="0">
                        <a:latin typeface="Comic Sans MS" pitchFamily="66" charset="0"/>
                      </a:endParaRPr>
                    </a:p>
                    <a:p>
                      <a:endParaRPr lang="en-GB" sz="900" b="1" u="sng" dirty="0" smtClean="0">
                        <a:latin typeface="Comic Sans MS" pitchFamily="66" charset="0"/>
                      </a:endParaRPr>
                    </a:p>
                    <a:p>
                      <a:r>
                        <a:rPr lang="en-GB" sz="900" b="1" u="sng" dirty="0" smtClean="0">
                          <a:latin typeface="Comic Sans MS" pitchFamily="66" charset="0"/>
                        </a:rPr>
                        <a:t>Towards written methods within 100</a:t>
                      </a:r>
                    </a:p>
                    <a:p>
                      <a:r>
                        <a:rPr lang="en-GB" sz="900" dirty="0" smtClean="0">
                          <a:latin typeface="Comic Sans MS" pitchFamily="66" charset="0"/>
                        </a:rPr>
                        <a:t>Record</a:t>
                      </a:r>
                      <a:r>
                        <a:rPr lang="en-GB" sz="900" baseline="0" dirty="0" smtClean="0">
                          <a:latin typeface="Comic Sans MS" pitchFamily="66" charset="0"/>
                        </a:rPr>
                        <a:t> addition and subtraction in columns, the numbers may be represented with objects and pictorial representations. E.g. 23 – 5. Progress to renaming (borrowing).</a:t>
                      </a:r>
                    </a:p>
                    <a:p>
                      <a:endParaRPr lang="en-GB" sz="900" u="none"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Missing number problems, including use of inverse relationships e.g. 52 – 8 = □; □ – 20 = 25; 22 = □ – 21;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6 + □ + 3 = 11</a:t>
                      </a:r>
                    </a:p>
                    <a:p>
                      <a:endParaRPr lang="en-GB" sz="900" dirty="0" smtClean="0">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Mental methods</a:t>
                      </a:r>
                      <a:r>
                        <a:rPr lang="en-GB" sz="900" b="1" u="none" baseline="0" dirty="0" smtClean="0">
                          <a:latin typeface="Comic Sans MS" pitchFamily="66" charset="0"/>
                        </a:rPr>
                        <a:t> </a:t>
                      </a:r>
                      <a:r>
                        <a:rPr lang="en-GB" sz="900" baseline="0" dirty="0" smtClean="0">
                          <a:latin typeface="Comic Sans MS" pitchFamily="66" charset="0"/>
                        </a:rPr>
                        <a:t>should continue to develop, supported by a range of models and images, including the number line Children should make choices about which strategy to use, depending on the numbers involved.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3-digits)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Continue to model</a:t>
                      </a:r>
                      <a:r>
                        <a:rPr lang="en-GB" sz="900" baseline="0" dirty="0" smtClean="0">
                          <a:latin typeface="Comic Sans MS" pitchFamily="66" charset="0"/>
                        </a:rPr>
                        <a:t> column subtraction with no renaming (borrowing/decomposition), modelled with objects such as place value counters, </a:t>
                      </a:r>
                      <a:r>
                        <a:rPr lang="en-GB" sz="900" baseline="0" dirty="0" err="1" smtClean="0">
                          <a:latin typeface="Comic Sans MS" pitchFamily="66" charset="0"/>
                        </a:rPr>
                        <a:t>Numicon</a:t>
                      </a:r>
                      <a:r>
                        <a:rPr lang="en-GB" sz="900" baseline="0" dirty="0" smtClean="0">
                          <a:latin typeface="Comic Sans MS" pitchFamily="66" charset="0"/>
                        </a:rPr>
                        <a:t> and </a:t>
                      </a:r>
                      <a:r>
                        <a:rPr lang="en-GB" sz="900" baseline="0" dirty="0" err="1" smtClean="0">
                          <a:latin typeface="Comic Sans MS" pitchFamily="66" charset="0"/>
                        </a:rPr>
                        <a:t>Dienes</a:t>
                      </a:r>
                      <a:r>
                        <a:rPr lang="en-GB" sz="900" baseline="0" dirty="0" smtClean="0">
                          <a:latin typeface="Comic Sans MS" pitchFamily="66" charset="0"/>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This will lead to renaming (borrowing), modelled </a:t>
                      </a:r>
                      <a:r>
                        <a:rPr lang="en-GB" sz="900" u="none" baseline="0" dirty="0" smtClean="0">
                          <a:solidFill>
                            <a:schemeClr val="tx1"/>
                          </a:solidFill>
                          <a:latin typeface="Comic Sans MS" pitchFamily="66" charset="0"/>
                        </a:rPr>
                        <a:t>using place value counters or </a:t>
                      </a:r>
                      <a:r>
                        <a:rPr lang="en-GB" sz="900" u="none" baseline="0" dirty="0" err="1" smtClean="0">
                          <a:solidFill>
                            <a:schemeClr val="tx1"/>
                          </a:solidFill>
                          <a:latin typeface="Comic Sans MS" pitchFamily="66" charset="0"/>
                        </a:rPr>
                        <a:t>Dienes</a:t>
                      </a:r>
                      <a:r>
                        <a:rPr lang="en-GB" sz="900" u="none" baseline="0" dirty="0" smtClean="0">
                          <a:solidFill>
                            <a:schemeClr val="tx1"/>
                          </a:solidFill>
                          <a:latin typeface="Comic Sans MS" pitchFamily="66" charset="0"/>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Introduce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Missing number problems, including use of inverse relationships e.g.  □ = </a:t>
                      </a:r>
                      <a:r>
                        <a:rPr lang="en-GB" sz="900" dirty="0" smtClean="0">
                          <a:latin typeface="Comic Sans MS" pitchFamily="66" charset="0"/>
                        </a:rPr>
                        <a:t>43 – 27; 145 – □ = 138; 274 – 30 = □; 245 – □ = 195;</a:t>
                      </a:r>
                      <a:r>
                        <a:rPr lang="en-GB" sz="900" baseline="0" dirty="0" smtClean="0">
                          <a:latin typeface="Comic Sans MS" pitchFamily="66" charset="0"/>
                        </a:rPr>
                        <a:t> </a:t>
                      </a:r>
                      <a:r>
                        <a:rPr lang="en-GB" sz="900" dirty="0" smtClean="0">
                          <a:latin typeface="Comic Sans MS" pitchFamily="66" charset="0"/>
                        </a:rPr>
                        <a:t>532 – 200 = □; 364</a:t>
                      </a:r>
                      <a:r>
                        <a:rPr lang="en-GB" sz="900" baseline="0" dirty="0" smtClean="0">
                          <a:latin typeface="Comic Sans MS" pitchFamily="66" charset="0"/>
                        </a:rPr>
                        <a:t> – 153 = □</a:t>
                      </a:r>
                    </a:p>
                  </a:txBody>
                  <a:tcPr/>
                </a:tc>
              </a:tr>
            </a:tbl>
          </a:graphicData>
        </a:graphic>
      </p:graphicFrame>
      <p:pic>
        <p:nvPicPr>
          <p:cNvPr id="9" name="Picture 8"/>
          <p:cNvPicPr>
            <a:picLocks noChangeAspect="1"/>
          </p:cNvPicPr>
          <p:nvPr/>
        </p:nvPicPr>
        <p:blipFill rotWithShape="1">
          <a:blip r:embed="rId2"/>
          <a:srcRect l="13043" t="46399" r="13043" b="11068"/>
          <a:stretch/>
        </p:blipFill>
        <p:spPr>
          <a:xfrm>
            <a:off x="3413326" y="1425163"/>
            <a:ext cx="2448272" cy="792088"/>
          </a:xfrm>
          <a:prstGeom prst="rect">
            <a:avLst/>
          </a:prstGeom>
        </p:spPr>
      </p:pic>
      <p:pic>
        <p:nvPicPr>
          <p:cNvPr id="10" name="Picture 9"/>
          <p:cNvPicPr>
            <a:picLocks noChangeAspect="1"/>
          </p:cNvPicPr>
          <p:nvPr/>
        </p:nvPicPr>
        <p:blipFill rotWithShape="1">
          <a:blip r:embed="rId3"/>
          <a:srcRect l="14293" t="47542" r="14247" b="28490"/>
          <a:stretch/>
        </p:blipFill>
        <p:spPr>
          <a:xfrm>
            <a:off x="3387000" y="909186"/>
            <a:ext cx="2592288" cy="515977"/>
          </a:xfrm>
          <a:prstGeom prst="rect">
            <a:avLst/>
          </a:prstGeom>
        </p:spPr>
      </p:pic>
      <p:pic>
        <p:nvPicPr>
          <p:cNvPr id="12" name="Picture 11">
            <a:hlinkClick r:id="rId4" action="ppaction://hlinkpres?slideindex=1&amp;slidetitle="/>
          </p:cNvPr>
          <p:cNvPicPr>
            <a:picLocks noChangeAspect="1"/>
          </p:cNvPicPr>
          <p:nvPr/>
        </p:nvPicPr>
        <p:blipFill rotWithShape="1">
          <a:blip r:embed="rId5"/>
          <a:srcRect l="14286" t="28837" r="20409" b="37377"/>
          <a:stretch/>
        </p:blipFill>
        <p:spPr>
          <a:xfrm>
            <a:off x="3138386" y="2729832"/>
            <a:ext cx="2723212" cy="792088"/>
          </a:xfrm>
          <a:prstGeom prst="rect">
            <a:avLst/>
          </a:prstGeom>
        </p:spPr>
      </p:pic>
      <p:pic>
        <p:nvPicPr>
          <p:cNvPr id="307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9592" y="824854"/>
            <a:ext cx="1781007" cy="302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7404" y="1550807"/>
            <a:ext cx="2339305" cy="658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7404" y="3521920"/>
            <a:ext cx="2656751" cy="1275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40905" y="5517232"/>
            <a:ext cx="775413" cy="746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60160" y="4373523"/>
            <a:ext cx="3079664" cy="1400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228185" y="2060848"/>
            <a:ext cx="2592287" cy="124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228185" y="3614566"/>
            <a:ext cx="2664296" cy="1089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732239" y="4986250"/>
            <a:ext cx="1224137" cy="10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04111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68961898"/>
              </p:ext>
            </p:extLst>
          </p:nvPr>
        </p:nvGraphicFramePr>
        <p:xfrm>
          <a:off x="107504" y="116632"/>
          <a:ext cx="8856984" cy="6654430"/>
        </p:xfrm>
        <a:graphic>
          <a:graphicData uri="http://schemas.openxmlformats.org/drawingml/2006/table">
            <a:tbl>
              <a:tblPr firstRow="1" bandRow="1">
                <a:tableStyleId>{5940675A-B579-460E-94D1-54222C63F5DA}</a:tableStyleId>
              </a:tblPr>
              <a:tblGrid>
                <a:gridCol w="2808312"/>
                <a:gridCol w="3240360"/>
                <a:gridCol w="2808312"/>
              </a:tblGrid>
              <a:tr h="390790">
                <a:tc>
                  <a:txBody>
                    <a:bodyPr/>
                    <a:lstStyle/>
                    <a:p>
                      <a:pPr algn="ctr"/>
                      <a:r>
                        <a:rPr lang="en-GB" b="1" dirty="0" smtClean="0">
                          <a:latin typeface="Comic Sans MS" pitchFamily="66" charset="0"/>
                        </a:rPr>
                        <a:t>Year</a:t>
                      </a:r>
                      <a:r>
                        <a:rPr lang="en-GB" b="1" baseline="0" dirty="0" smtClean="0">
                          <a:latin typeface="Comic Sans MS" pitchFamily="66" charset="0"/>
                        </a:rPr>
                        <a:t> 4 Subtraction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5 Subtraction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6 Subtraction</a:t>
                      </a:r>
                      <a:endParaRPr lang="en-GB" b="1" dirty="0">
                        <a:latin typeface="Comic Sans MS" pitchFamily="66" charset="0"/>
                      </a:endParaRPr>
                    </a:p>
                  </a:txBody>
                  <a:tcPr/>
                </a:tc>
              </a:tr>
              <a:tr h="61619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Mental methods (within 10,000) </a:t>
                      </a:r>
                      <a:r>
                        <a:rPr lang="en-GB" sz="900" baseline="0" dirty="0" smtClean="0">
                          <a:latin typeface="Comic Sans MS" pitchFamily="66" charset="0"/>
                        </a:rPr>
                        <a:t>should continue to develop, supported by a range of models and images, including partitioning.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4-digits &amp;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1 </a:t>
                      </a:r>
                      <a:r>
                        <a:rPr lang="en-GB" sz="900" b="1" u="sng" baseline="0" dirty="0" err="1" smtClean="0">
                          <a:latin typeface="Comic Sans MS" pitchFamily="66" charset="0"/>
                        </a:rPr>
                        <a:t>dp</a:t>
                      </a:r>
                      <a:r>
                        <a:rPr lang="en-GB" sz="900" b="1" u="sng" baseline="0" dirty="0" smtClean="0">
                          <a:latin typeface="Comic Sans MS" pitchFamily="66"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Continue to use </a:t>
                      </a:r>
                      <a:r>
                        <a:rPr lang="en-GB" sz="900" baseline="0" dirty="0" smtClean="0">
                          <a:latin typeface="Comic Sans MS" pitchFamily="66" charset="0"/>
                        </a:rPr>
                        <a:t>column subtraction modelled with place value counters, objects, pictorial representations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endParaRPr lang="en-GB" sz="900" b="1" u="sng"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Comic Sans MS" pitchFamily="66" charset="0"/>
                          <a:ea typeface="+mn-ea"/>
                          <a:cs typeface="+mn-cs"/>
                        </a:rPr>
                        <a:t>Extend to numbers with at least four digits, including </a:t>
                      </a:r>
                      <a:r>
                        <a:rPr lang="en-GB" sz="900" baseline="0" dirty="0" smtClean="0">
                          <a:latin typeface="Comic Sans MS" pitchFamily="66" charset="0"/>
                        </a:rPr>
                        <a:t>renaming between various columns (borrowing).</a:t>
                      </a:r>
                    </a:p>
                    <a:p>
                      <a:r>
                        <a:rPr lang="en-GB" sz="900" kern="1200" dirty="0" smtClean="0">
                          <a:solidFill>
                            <a:schemeClr val="tx1"/>
                          </a:solidFill>
                          <a:effectLst/>
                          <a:latin typeface="Comic Sans MS" pitchFamily="66" charset="0"/>
                          <a:ea typeface="+mn-ea"/>
                          <a:cs typeface="+mn-cs"/>
                        </a:rPr>
                        <a:t> </a:t>
                      </a:r>
                    </a:p>
                    <a:p>
                      <a:r>
                        <a:rPr lang="en-GB" sz="900" kern="1200" dirty="0" smtClean="0">
                          <a:solidFill>
                            <a:schemeClr val="tx1"/>
                          </a:solidFill>
                          <a:effectLst/>
                          <a:latin typeface="Comic Sans MS" pitchFamily="66" charset="0"/>
                          <a:ea typeface="+mn-ea"/>
                          <a:cs typeface="+mn-cs"/>
                        </a:rPr>
                        <a:t> </a:t>
                      </a: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r>
                        <a:rPr lang="en-GB" sz="900" b="1" kern="1200" dirty="0" smtClean="0">
                          <a:solidFill>
                            <a:schemeClr val="tx1"/>
                          </a:solidFill>
                          <a:effectLst/>
                          <a:latin typeface="Comic Sans MS" pitchFamily="66" charset="0"/>
                          <a:ea typeface="+mn-ea"/>
                          <a:cs typeface="+mn-cs"/>
                        </a:rPr>
                        <a:t>Use</a:t>
                      </a:r>
                      <a:r>
                        <a:rPr lang="en-GB" sz="900" b="1" kern="1200" baseline="0" dirty="0" smtClean="0">
                          <a:solidFill>
                            <a:schemeClr val="tx1"/>
                          </a:solidFill>
                          <a:effectLst/>
                          <a:latin typeface="Comic Sans MS" pitchFamily="66" charset="0"/>
                          <a:ea typeface="+mn-ea"/>
                          <a:cs typeface="+mn-cs"/>
                        </a:rPr>
                        <a:t> place value counters to e</a:t>
                      </a:r>
                      <a:r>
                        <a:rPr lang="en-GB" sz="900" b="1" kern="1200" dirty="0" smtClean="0">
                          <a:solidFill>
                            <a:schemeClr val="tx1"/>
                          </a:solidFill>
                          <a:effectLst/>
                          <a:latin typeface="Comic Sans MS" pitchFamily="66" charset="0"/>
                          <a:ea typeface="+mn-ea"/>
                          <a:cs typeface="+mn-cs"/>
                        </a:rPr>
                        <a:t>xplore</a:t>
                      </a:r>
                      <a:r>
                        <a:rPr lang="en-GB" sz="900" b="1" kern="1200" baseline="0" dirty="0" smtClean="0">
                          <a:solidFill>
                            <a:schemeClr val="tx1"/>
                          </a:solidFill>
                          <a:effectLst/>
                          <a:latin typeface="Comic Sans MS" pitchFamily="66" charset="0"/>
                          <a:ea typeface="+mn-ea"/>
                          <a:cs typeface="+mn-cs"/>
                        </a:rPr>
                        <a:t> compensation method:</a:t>
                      </a:r>
                    </a:p>
                    <a:p>
                      <a:endParaRPr lang="en-GB" sz="900" b="1"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Select and use different methods to solve word problems, involving two step problems in context.</a:t>
                      </a:r>
                    </a:p>
                    <a:p>
                      <a:endParaRPr lang="en-GB" sz="900" baseline="0" dirty="0" smtClean="0">
                        <a:latin typeface="Comic Sans MS" pitchFamily="66" charset="0"/>
                      </a:endParaRPr>
                    </a:p>
                    <a:p>
                      <a:r>
                        <a:rPr lang="en-GB" sz="900" baseline="0" dirty="0" smtClean="0">
                          <a:latin typeface="Comic Sans MS" pitchFamily="66" charset="0"/>
                        </a:rPr>
                        <a:t>Missing number/digit problems, including use of inverse relationships: </a:t>
                      </a:r>
                      <a:r>
                        <a:rPr lang="en-GB" sz="900" kern="1200" dirty="0" smtClean="0">
                          <a:solidFill>
                            <a:schemeClr val="tx1"/>
                          </a:solidFill>
                          <a:effectLst/>
                          <a:latin typeface="Comic Sans MS" pitchFamily="66" charset="0"/>
                          <a:ea typeface="+mn-ea"/>
                          <a:cs typeface="+mn-cs"/>
                        </a:rPr>
                        <a:t>200 – 90 – 80 = □;</a:t>
                      </a:r>
                      <a:r>
                        <a:rPr lang="en-GB" sz="900" kern="1200" baseline="0" dirty="0" smtClean="0">
                          <a:solidFill>
                            <a:schemeClr val="tx1"/>
                          </a:solidFill>
                          <a:effectLst/>
                          <a:latin typeface="Comic Sans MS" pitchFamily="66" charset="0"/>
                          <a:ea typeface="+mn-ea"/>
                          <a:cs typeface="+mn-cs"/>
                        </a:rPr>
                        <a:t> </a:t>
                      </a:r>
                      <a:r>
                        <a:rPr lang="en-GB" sz="900" kern="1200" dirty="0" smtClean="0">
                          <a:solidFill>
                            <a:schemeClr val="tx1"/>
                          </a:solidFill>
                          <a:effectLst/>
                          <a:latin typeface="Comic Sans MS" pitchFamily="66" charset="0"/>
                          <a:ea typeface="+mn-ea"/>
                          <a:cs typeface="+mn-cs"/>
                        </a:rPr>
                        <a:t>225 - □ = 150;</a:t>
                      </a:r>
                      <a:r>
                        <a:rPr lang="en-GB" sz="900" kern="1200" baseline="0" dirty="0" smtClean="0">
                          <a:solidFill>
                            <a:schemeClr val="tx1"/>
                          </a:solidFill>
                          <a:effectLst/>
                          <a:latin typeface="Comic Sans MS" pitchFamily="66" charset="0"/>
                          <a:ea typeface="+mn-ea"/>
                          <a:cs typeface="+mn-cs"/>
                        </a:rPr>
                        <a:t> </a:t>
                      </a:r>
                      <a:r>
                        <a:rPr lang="en-GB" sz="900" kern="1200" dirty="0" smtClean="0">
                          <a:solidFill>
                            <a:schemeClr val="tx1"/>
                          </a:solidFill>
                          <a:effectLst/>
                          <a:latin typeface="Comic Sans MS" pitchFamily="66" charset="0"/>
                          <a:ea typeface="+mn-ea"/>
                          <a:cs typeface="+mn-cs"/>
                        </a:rPr>
                        <a:t>□ – 25 = 67;</a:t>
                      </a:r>
                      <a:r>
                        <a:rPr lang="en-GB" sz="900" kern="1200" baseline="0" dirty="0" smtClean="0">
                          <a:solidFill>
                            <a:schemeClr val="tx1"/>
                          </a:solidFill>
                          <a:effectLst/>
                          <a:latin typeface="Comic Sans MS" pitchFamily="66" charset="0"/>
                          <a:ea typeface="+mn-ea"/>
                          <a:cs typeface="+mn-cs"/>
                        </a:rPr>
                        <a:t> □ - 2000 = 900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Mental methods (within 1 000 000) </a:t>
                      </a:r>
                      <a:r>
                        <a:rPr lang="en-GB" sz="900" baseline="0" dirty="0" smtClean="0">
                          <a:latin typeface="Comic Sans MS" pitchFamily="66" charset="0"/>
                        </a:rPr>
                        <a:t>should continue to develop, supported by a range of models and images, including partitioning.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more than 4-digits)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As in Year 4, continue to use place value counters to support understanding of decomposition  (renaming/borrowing)  in  formal written method.</a:t>
                      </a:r>
                      <a:endParaRPr lang="en-GB" sz="900" baseline="0" dirty="0" smtClean="0">
                        <a:latin typeface="Comic Sans MS" pitchFamily="66" charset="0"/>
                      </a:endParaRPr>
                    </a:p>
                    <a:p>
                      <a:r>
                        <a:rPr lang="en-GB" sz="900" dirty="0" smtClean="0">
                          <a:latin typeface="Comic Sans MS" pitchFamily="66" charset="0"/>
                        </a:rPr>
                        <a:t>E.g. 96 420 – 87 531 = </a:t>
                      </a: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Continue to </a:t>
                      </a:r>
                      <a:r>
                        <a:rPr lang="en-GB" sz="900" baseline="0" dirty="0" smtClean="0">
                          <a:latin typeface="Comic Sans MS" pitchFamily="66" charset="0"/>
                        </a:rPr>
                        <a:t>select and use different methods to solve word problems, involving two step problems in context.</a:t>
                      </a:r>
                    </a:p>
                    <a:p>
                      <a:endParaRPr lang="en-GB" sz="900" dirty="0" smtClean="0">
                        <a:latin typeface="Comic Sans MS" pitchFamily="66" charset="0"/>
                      </a:endParaRPr>
                    </a:p>
                    <a:p>
                      <a:r>
                        <a:rPr lang="en-GB" sz="900" baseline="0" dirty="0" smtClean="0">
                          <a:latin typeface="Comic Sans MS" pitchFamily="66" charset="0"/>
                        </a:rPr>
                        <a:t>Missing number/digit problems: </a:t>
                      </a:r>
                      <a:r>
                        <a:rPr lang="en-GB" sz="900" kern="1200" dirty="0" smtClean="0">
                          <a:solidFill>
                            <a:schemeClr val="tx1"/>
                          </a:solidFill>
                          <a:effectLst/>
                          <a:latin typeface="Comic Sans MS" pitchFamily="66" charset="0"/>
                          <a:ea typeface="+mn-ea"/>
                          <a:cs typeface="+mn-cs"/>
                        </a:rPr>
                        <a:t>6.45 = 6 + 0.4 + □; </a:t>
                      </a:r>
                    </a:p>
                    <a:p>
                      <a:r>
                        <a:rPr lang="en-GB" sz="900" kern="1200" dirty="0" smtClean="0">
                          <a:solidFill>
                            <a:schemeClr val="tx1"/>
                          </a:solidFill>
                          <a:effectLst/>
                          <a:latin typeface="Comic Sans MS" pitchFamily="66" charset="0"/>
                          <a:ea typeface="+mn-ea"/>
                          <a:cs typeface="+mn-cs"/>
                        </a:rPr>
                        <a:t>119 - □ = 86;</a:t>
                      </a:r>
                      <a:r>
                        <a:rPr lang="en-GB" sz="900" kern="1200" baseline="0" dirty="0" smtClean="0">
                          <a:solidFill>
                            <a:schemeClr val="tx1"/>
                          </a:solidFill>
                          <a:effectLst/>
                          <a:latin typeface="Comic Sans MS" pitchFamily="66" charset="0"/>
                          <a:ea typeface="+mn-ea"/>
                          <a:cs typeface="+mn-cs"/>
                        </a:rPr>
                        <a:t> </a:t>
                      </a:r>
                      <a:r>
                        <a:rPr lang="en-GB" sz="900" kern="1200" dirty="0" smtClean="0">
                          <a:solidFill>
                            <a:schemeClr val="tx1"/>
                          </a:solidFill>
                          <a:effectLst/>
                          <a:latin typeface="Comic Sans MS" pitchFamily="66" charset="0"/>
                          <a:ea typeface="+mn-ea"/>
                          <a:cs typeface="+mn-cs"/>
                        </a:rPr>
                        <a:t>1 000 000 -</a:t>
                      </a:r>
                      <a:r>
                        <a:rPr lang="en-GB" sz="900" kern="1200" baseline="0" dirty="0" smtClean="0">
                          <a:solidFill>
                            <a:schemeClr val="tx1"/>
                          </a:solidFill>
                          <a:effectLst/>
                          <a:latin typeface="Comic Sans MS" pitchFamily="66" charset="0"/>
                          <a:ea typeface="+mn-ea"/>
                          <a:cs typeface="+mn-cs"/>
                        </a:rPr>
                        <a:t> □ = 999 000; </a:t>
                      </a:r>
                    </a:p>
                    <a:p>
                      <a:r>
                        <a:rPr lang="en-GB" sz="900" kern="1200" baseline="0" dirty="0" smtClean="0">
                          <a:solidFill>
                            <a:schemeClr val="tx1"/>
                          </a:solidFill>
                          <a:effectLst/>
                          <a:latin typeface="Comic Sans MS" pitchFamily="66" charset="0"/>
                          <a:ea typeface="+mn-ea"/>
                          <a:cs typeface="+mn-cs"/>
                        </a:rPr>
                        <a:t>600 000 + □ + 1000 = 671 000; 12 462 – 2 300 = □</a:t>
                      </a:r>
                      <a:endParaRPr lang="en-GB" sz="900" dirty="0" smtClean="0">
                        <a:latin typeface="Comic Sans MS" pitchFamily="66" charset="0"/>
                      </a:endParaRPr>
                    </a:p>
                  </a:txBody>
                  <a:tcPr/>
                </a:tc>
                <a:tc>
                  <a:txBody>
                    <a:bodyPr/>
                    <a:lstStyle/>
                    <a:p>
                      <a:r>
                        <a:rPr lang="en-GB" sz="900" b="1" u="sng" baseline="0" dirty="0" smtClean="0">
                          <a:latin typeface="Comic Sans MS" pitchFamily="66" charset="0"/>
                        </a:rPr>
                        <a:t>Mental methods</a:t>
                      </a:r>
                      <a:r>
                        <a:rPr lang="en-GB" sz="900" b="1" u="none" baseline="0" dirty="0" smtClean="0">
                          <a:latin typeface="Comic Sans MS" pitchFamily="66" charset="0"/>
                        </a:rPr>
                        <a:t> </a:t>
                      </a:r>
                      <a:r>
                        <a:rPr lang="en-GB" sz="900" baseline="0" dirty="0" smtClean="0">
                          <a:latin typeface="Comic Sans MS" pitchFamily="66" charset="0"/>
                        </a:rPr>
                        <a:t>should continue to develop, supported by a range of models and images, </a:t>
                      </a:r>
                    </a:p>
                    <a:p>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As in Year 5, progressing to larger numbers, aiming for both conceptual understanding and procedural fluency with columnar method to be secured. Continue to model with place value counters, objects, pictorial representations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Continue calculating with decimals, including those with different numbers of decimal places, and develop procedural fluency with decomposition (borrowing) to be secured.</a:t>
                      </a:r>
                    </a:p>
                    <a:p>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Problem Solving</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Teachers should ensure that pupils have the opportunity to apply their knowledge in a variety of contexts and problems (exploring cross curricular links) to deepen their understanding.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u="sng" baseline="0" dirty="0" smtClean="0">
                        <a:latin typeface="Comic Sans MS" pitchFamily="66" charset="0"/>
                      </a:endParaRPr>
                    </a:p>
                  </a:txBody>
                  <a:tcPr/>
                </a:tc>
              </a:tr>
            </a:tbl>
          </a:graphicData>
        </a:graphic>
      </p:graphicFrame>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723911"/>
            <a:ext cx="2614635" cy="62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844824"/>
            <a:ext cx="1691233" cy="87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768" y="3708311"/>
            <a:ext cx="1045848" cy="800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512" y="4818022"/>
            <a:ext cx="2614635" cy="692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21382" y="1095717"/>
            <a:ext cx="2376264" cy="149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548" y="3334000"/>
            <a:ext cx="2611932" cy="109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4"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86044" y="4509185"/>
            <a:ext cx="1659639" cy="1380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5"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77160" y="2650502"/>
            <a:ext cx="2090792" cy="1496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05232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1735"/>
            <a:ext cx="7886700" cy="1325563"/>
          </a:xfrm>
        </p:spPr>
        <p:txBody>
          <a:bodyPr>
            <a:noAutofit/>
          </a:bodyPr>
          <a:lstStyle/>
          <a:p>
            <a:pPr algn="ctr"/>
            <a:r>
              <a:rPr lang="en-GB" sz="2800" dirty="0" smtClean="0">
                <a:latin typeface="Comic Sans MS" pitchFamily="66" charset="0"/>
              </a:rPr>
              <a:t>Reception Multiplication</a:t>
            </a:r>
            <a:r>
              <a:rPr lang="en-GB" sz="1800" dirty="0" smtClean="0">
                <a:latin typeface="Comic Sans MS" pitchFamily="66" charset="0"/>
              </a:rPr>
              <a:t/>
            </a:r>
            <a:br>
              <a:rPr lang="en-GB" sz="1800" dirty="0" smtClean="0">
                <a:latin typeface="Comic Sans MS" pitchFamily="66" charset="0"/>
              </a:rPr>
            </a:br>
            <a:r>
              <a:rPr lang="en-GB" sz="1200" dirty="0" smtClean="0">
                <a:solidFill>
                  <a:prstClr val="black"/>
                </a:solidFill>
                <a:latin typeface="Comic Sans MS" pitchFamily="66" charset="0"/>
              </a:rPr>
              <a:t> </a:t>
            </a:r>
            <a:br>
              <a:rPr lang="en-GB" sz="1200" dirty="0" smtClean="0">
                <a:solidFill>
                  <a:prstClr val="black"/>
                </a:solidFill>
                <a:latin typeface="Comic Sans MS" pitchFamily="66" charset="0"/>
              </a:rPr>
            </a:br>
            <a:r>
              <a:rPr lang="en-GB" sz="1200" dirty="0" smtClean="0">
                <a:solidFill>
                  <a:prstClr val="black"/>
                </a:solidFill>
                <a:latin typeface="Comic Sans MS" pitchFamily="66" charset="0"/>
              </a:rPr>
              <a:t>Maths for young children should be meaningful. Where possible, concepts should be taught in the context of real life.</a:t>
            </a:r>
            <a:endParaRPr lang="en-GB" sz="1800" dirty="0">
              <a:latin typeface="Comic Sans MS" pitchFamily="66" charset="0"/>
            </a:endParaRPr>
          </a:p>
        </p:txBody>
      </p:sp>
      <p:pic>
        <p:nvPicPr>
          <p:cNvPr id="3075" name="Picture 3"/>
          <p:cNvPicPr>
            <a:picLocks noChangeAspect="1" noChangeArrowheads="1"/>
          </p:cNvPicPr>
          <p:nvPr/>
        </p:nvPicPr>
        <p:blipFill>
          <a:blip r:embed="rId2"/>
          <a:srcRect l="24707" t="25390" r="23682" b="12109"/>
          <a:stretch>
            <a:fillRect/>
          </a:stretch>
        </p:blipFill>
        <p:spPr bwMode="auto">
          <a:xfrm>
            <a:off x="571472" y="1357298"/>
            <a:ext cx="8001056" cy="5447527"/>
          </a:xfrm>
          <a:prstGeom prst="rect">
            <a:avLst/>
          </a:prstGeom>
          <a:noFill/>
          <a:ln w="9525">
            <a:noFill/>
            <a:miter lim="800000"/>
            <a:headEnd/>
            <a:tailEnd/>
          </a:ln>
          <a:effectLst/>
        </p:spPr>
      </p:pic>
    </p:spTree>
    <p:extLst>
      <p:ext uri="{BB962C8B-B14F-4D97-AF65-F5344CB8AC3E}">
        <p14:creationId xmlns:p14="http://schemas.microsoft.com/office/powerpoint/2010/main" val="1049842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52098085"/>
              </p:ext>
            </p:extLst>
          </p:nvPr>
        </p:nvGraphicFramePr>
        <p:xfrm>
          <a:off x="107504" y="116632"/>
          <a:ext cx="8856984" cy="6745600"/>
        </p:xfrm>
        <a:graphic>
          <a:graphicData uri="http://schemas.openxmlformats.org/drawingml/2006/table">
            <a:tbl>
              <a:tblPr firstRow="1" bandRow="1">
                <a:tableStyleId>{5940675A-B579-460E-94D1-54222C63F5DA}</a:tableStyleId>
              </a:tblPr>
              <a:tblGrid>
                <a:gridCol w="2808312"/>
                <a:gridCol w="3240360"/>
                <a:gridCol w="2808312"/>
              </a:tblGrid>
              <a:tr h="360040">
                <a:tc>
                  <a:txBody>
                    <a:bodyPr/>
                    <a:lstStyle/>
                    <a:p>
                      <a:pPr algn="ctr"/>
                      <a:r>
                        <a:rPr lang="en-GB" b="1" dirty="0" smtClean="0">
                          <a:latin typeface="Comic Sans MS" pitchFamily="66" charset="0"/>
                        </a:rPr>
                        <a:t>Year</a:t>
                      </a:r>
                      <a:r>
                        <a:rPr lang="en-GB" b="1" baseline="0" dirty="0" smtClean="0">
                          <a:latin typeface="Comic Sans MS" pitchFamily="66" charset="0"/>
                        </a:rPr>
                        <a:t> 1 Multiplication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2 Multiplication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3 Multiplication</a:t>
                      </a:r>
                      <a:endParaRPr lang="en-GB" b="1" dirty="0">
                        <a:latin typeface="Comic Sans MS" pitchFamily="66" charset="0"/>
                      </a:endParaRPr>
                    </a:p>
                  </a:txBody>
                  <a:tcPr/>
                </a:tc>
              </a:tr>
              <a:tr h="5767264">
                <a:tc>
                  <a:txBody>
                    <a:bodyPr/>
                    <a:lstStyle/>
                    <a:p>
                      <a:r>
                        <a:rPr lang="en-GB" sz="1000" baseline="0" dirty="0" smtClean="0">
                          <a:latin typeface="Comic Sans MS" pitchFamily="66" charset="0"/>
                        </a:rPr>
                        <a:t>Understand multiplication is related to doubling and combing groups of the same size (repeated addition) for 2, 5, 10.</a:t>
                      </a:r>
                    </a:p>
                    <a:p>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omic Sans MS" pitchFamily="66" charset="0"/>
                        </a:rPr>
                        <a:t>Washing line, and other practical resources for counting. Concrete objects: </a:t>
                      </a:r>
                      <a:r>
                        <a:rPr lang="en-GB" sz="1000" baseline="0" dirty="0" err="1" smtClean="0">
                          <a:latin typeface="Comic Sans MS" pitchFamily="66" charset="0"/>
                        </a:rPr>
                        <a:t>Dienes</a:t>
                      </a:r>
                      <a:r>
                        <a:rPr lang="en-GB" sz="1000" baseline="0" dirty="0" smtClean="0">
                          <a:latin typeface="Comic Sans MS" pitchFamily="66" charset="0"/>
                        </a:rPr>
                        <a:t>, </a:t>
                      </a:r>
                      <a:r>
                        <a:rPr lang="en-GB" sz="1000" baseline="0" dirty="0" err="1" smtClean="0">
                          <a:latin typeface="Comic Sans MS" pitchFamily="66" charset="0"/>
                        </a:rPr>
                        <a:t>Numicon</a:t>
                      </a:r>
                      <a:r>
                        <a:rPr lang="en-GB" sz="1000" baseline="0" dirty="0" smtClean="0">
                          <a:latin typeface="Comic Sans MS" pitchFamily="66" charset="0"/>
                        </a:rPr>
                        <a:t>, bundles of straws, bead strings.</a:t>
                      </a:r>
                    </a:p>
                    <a:p>
                      <a:endParaRPr lang="en-GB" sz="1000" baseline="0" dirty="0" smtClean="0">
                        <a:latin typeface="Comic Sans MS" pitchFamily="66" charset="0"/>
                      </a:endParaRPr>
                    </a:p>
                    <a:p>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omic Sans MS" pitchFamily="66" charset="0"/>
                        </a:rPr>
                        <a:t>Problem solving with concrete objects (including money and measures)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omic Sans MS" pitchFamily="66" charset="0"/>
                        </a:rPr>
                        <a:t>Use arrays to begin to understand multiplication can be done in any order (commutative)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p>
                      <a:endParaRPr lang="en-GB" sz="1000" baseline="0" dirty="0" smtClean="0">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Expressing multiplication as a number sentence using x and explore commutative law of multiplication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kern="1200" dirty="0" smtClean="0">
                          <a:solidFill>
                            <a:schemeClr val="tx1"/>
                          </a:solidFill>
                          <a:effectLst/>
                          <a:latin typeface="Comic Sans MS" pitchFamily="66" charset="0"/>
                          <a:ea typeface="+mn-ea"/>
                          <a:cs typeface="+mn-cs"/>
                        </a:rPr>
                        <a:t>Recall and use multiplication facts for the 2, 5 and 10 multiplication tables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Develop understanding of solving multiplication problems using arrays, objects, pictorial representations and number lines (see Year 1).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Begin to develop understanding of multiplication as scaling (3 times bigger/taller)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endParaRPr lang="en-GB" sz="900" baseline="0" dirty="0" smtClean="0">
                        <a:latin typeface="Comic Sans MS" pitchFamily="66" charset="0"/>
                      </a:endParaRPr>
                    </a:p>
                    <a:p>
                      <a:r>
                        <a:rPr lang="en-GB" sz="900" baseline="0" dirty="0" smtClean="0">
                          <a:latin typeface="Comic Sans MS" pitchFamily="66" charset="0"/>
                        </a:rPr>
                        <a:t>Doubling numbers up to 10 + 10 </a:t>
                      </a:r>
                    </a:p>
                    <a:p>
                      <a:r>
                        <a:rPr lang="en-GB" sz="900" baseline="0" dirty="0" smtClean="0">
                          <a:latin typeface="Comic Sans MS" pitchFamily="66" charset="0"/>
                        </a:rPr>
                        <a:t>Link with understanding scaling</a:t>
                      </a:r>
                    </a:p>
                    <a:p>
                      <a:r>
                        <a:rPr lang="en-GB" sz="900" baseline="0" dirty="0" smtClean="0">
                          <a:latin typeface="Comic Sans MS" pitchFamily="66" charset="0"/>
                        </a:rPr>
                        <a:t>Using known doubles to work out </a:t>
                      </a:r>
                    </a:p>
                    <a:p>
                      <a:r>
                        <a:rPr lang="en-GB" sz="900" baseline="0" dirty="0" smtClean="0">
                          <a:latin typeface="Comic Sans MS" pitchFamily="66" charset="0"/>
                        </a:rPr>
                        <a:t>double 2digit numbers </a:t>
                      </a:r>
                    </a:p>
                    <a:p>
                      <a:r>
                        <a:rPr lang="en-GB" sz="900" baseline="0" dirty="0" smtClean="0">
                          <a:latin typeface="Comic Sans MS" pitchFamily="66" charset="0"/>
                        </a:rPr>
                        <a:t>(double 15 = double 10 + double 5)</a:t>
                      </a:r>
                    </a:p>
                    <a:p>
                      <a:endParaRPr lang="en-GB" sz="900" baseline="0" dirty="0" smtClean="0">
                        <a:latin typeface="Comic Sans MS" pitchFamily="66" charset="0"/>
                      </a:endParaRPr>
                    </a:p>
                    <a:p>
                      <a:r>
                        <a:rPr lang="en-GB" sz="900" b="1" u="sng" strike="noStrike" dirty="0" smtClean="0">
                          <a:latin typeface="Comic Sans MS" pitchFamily="66" charset="0"/>
                        </a:rPr>
                        <a:t>Towards 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strike="noStrike" baseline="0" dirty="0" smtClean="0">
                          <a:latin typeface="Comic Sans MS" pitchFamily="66" charset="0"/>
                        </a:rPr>
                        <a:t>Use arrays and jottings to develop an understanding of doubling two digit numbers.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strike="noStrik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strike="noStrike" baseline="0" dirty="0" smtClean="0">
                          <a:latin typeface="Comic Sans MS" pitchFamily="66" charset="0"/>
                        </a:rPr>
                        <a:t>             16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strike="noStrik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strike="noStrike" baseline="0" dirty="0" smtClean="0">
                          <a:latin typeface="Comic Sans MS" pitchFamily="66" charset="0"/>
                        </a:rPr>
                        <a:t>       10         6</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strike="noStrike" baseline="0" dirty="0" smtClean="0">
                          <a:latin typeface="Comic Sans MS" pitchFamily="66" charset="0"/>
                        </a:rPr>
                        <a:t>           </a:t>
                      </a:r>
                      <a:r>
                        <a:rPr lang="en-GB" sz="1000" strike="noStrike" baseline="0" dirty="0" smtClean="0">
                          <a:latin typeface="Comic Sans MS" pitchFamily="66" charset="0"/>
                        </a:rPr>
                        <a:t>x2</a:t>
                      </a:r>
                      <a:r>
                        <a:rPr lang="en-GB" sz="1600" strike="noStrike" baseline="0" dirty="0" smtClean="0">
                          <a:latin typeface="Comic Sans MS" pitchFamily="66" charset="0"/>
                        </a:rPr>
                        <a:t>         </a:t>
                      </a:r>
                      <a:r>
                        <a:rPr lang="en-GB" sz="1000" strike="noStrike" baseline="0" dirty="0" err="1" smtClean="0">
                          <a:latin typeface="Comic Sans MS" pitchFamily="66" charset="0"/>
                        </a:rPr>
                        <a:t>x2</a:t>
                      </a:r>
                      <a:endParaRPr lang="en-GB" sz="2000" strike="noStrik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strike="noStrike" baseline="0" dirty="0" smtClean="0">
                          <a:latin typeface="Comic Sans MS" pitchFamily="66" charset="0"/>
                        </a:rPr>
                        <a:t>      20          12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Use understanding of the inverse and practical resources to solve missing number problems.</a:t>
                      </a:r>
                    </a:p>
                    <a:p>
                      <a:r>
                        <a:rPr lang="en-GB" sz="900" kern="1200" dirty="0" smtClean="0">
                          <a:solidFill>
                            <a:schemeClr val="tx1"/>
                          </a:solidFill>
                          <a:effectLst/>
                          <a:latin typeface="Comic Sans MS" pitchFamily="66" charset="0"/>
                          <a:ea typeface="+mn-ea"/>
                          <a:cs typeface="+mn-cs"/>
                        </a:rPr>
                        <a:t>7 x 2 = </a:t>
                      </a:r>
                      <a:r>
                        <a:rPr lang="en-GB" sz="900" kern="1200" dirty="0" smtClean="0">
                          <a:solidFill>
                            <a:schemeClr val="tx1"/>
                          </a:solidFill>
                          <a:effectLst/>
                          <a:latin typeface="Comic Sans MS" pitchFamily="66" charset="0"/>
                          <a:ea typeface="+mn-ea"/>
                          <a:cs typeface="+mn-cs"/>
                          <a:sym typeface="Symbol" panose="05050102010706020507" pitchFamily="18" charset="2"/>
                        </a:rPr>
                        <a:t></a:t>
                      </a:r>
                      <a:r>
                        <a:rPr lang="en-GB" sz="900" kern="1200" dirty="0" smtClean="0">
                          <a:solidFill>
                            <a:schemeClr val="tx1"/>
                          </a:solidFill>
                          <a:effectLst/>
                          <a:latin typeface="Comic Sans MS" pitchFamily="66" charset="0"/>
                          <a:ea typeface="+mn-ea"/>
                          <a:cs typeface="+mn-cs"/>
                        </a:rPr>
                        <a:t>                      </a:t>
                      </a:r>
                      <a:r>
                        <a:rPr lang="en-GB" sz="900" kern="1200" dirty="0" smtClean="0">
                          <a:solidFill>
                            <a:schemeClr val="tx1"/>
                          </a:solidFill>
                          <a:effectLst/>
                          <a:latin typeface="Comic Sans MS" pitchFamily="66" charset="0"/>
                          <a:ea typeface="+mn-ea"/>
                          <a:cs typeface="+mn-cs"/>
                          <a:sym typeface="Symbol" panose="05050102010706020507" pitchFamily="18" charset="2"/>
                        </a:rPr>
                        <a:t></a:t>
                      </a:r>
                      <a:r>
                        <a:rPr lang="en-GB" sz="900" kern="1200" dirty="0" smtClean="0">
                          <a:solidFill>
                            <a:schemeClr val="tx1"/>
                          </a:solidFill>
                          <a:effectLst/>
                          <a:latin typeface="Comic Sans MS" pitchFamily="66" charset="0"/>
                          <a:ea typeface="+mn-ea"/>
                          <a:cs typeface="+mn-cs"/>
                        </a:rPr>
                        <a:t> = 2</a:t>
                      </a:r>
                      <a:r>
                        <a:rPr lang="en-GB" sz="900" kern="1200" baseline="0" dirty="0" smtClean="0">
                          <a:solidFill>
                            <a:schemeClr val="tx1"/>
                          </a:solidFill>
                          <a:effectLst/>
                          <a:latin typeface="Comic Sans MS" pitchFamily="66" charset="0"/>
                          <a:ea typeface="+mn-ea"/>
                          <a:cs typeface="+mn-cs"/>
                        </a:rPr>
                        <a:t> x</a:t>
                      </a:r>
                      <a:r>
                        <a:rPr lang="en-GB" sz="900" kern="1200" dirty="0" smtClean="0">
                          <a:solidFill>
                            <a:schemeClr val="tx1"/>
                          </a:solidFill>
                          <a:effectLst/>
                          <a:latin typeface="Comic Sans MS" pitchFamily="66" charset="0"/>
                          <a:ea typeface="+mn-ea"/>
                          <a:cs typeface="+mn-cs"/>
                        </a:rPr>
                        <a:t> 7</a:t>
                      </a:r>
                    </a:p>
                    <a:p>
                      <a:r>
                        <a:rPr lang="en-GB" sz="900" kern="1200" dirty="0" smtClean="0">
                          <a:solidFill>
                            <a:schemeClr val="tx1"/>
                          </a:solidFill>
                          <a:effectLst/>
                          <a:latin typeface="Comic Sans MS" pitchFamily="66" charset="0"/>
                          <a:ea typeface="+mn-ea"/>
                          <a:cs typeface="+mn-cs"/>
                        </a:rPr>
                        <a:t>7 x </a:t>
                      </a:r>
                      <a:r>
                        <a:rPr lang="en-GB" sz="900" kern="1200" dirty="0" smtClean="0">
                          <a:solidFill>
                            <a:schemeClr val="tx1"/>
                          </a:solidFill>
                          <a:effectLst/>
                          <a:latin typeface="Comic Sans MS" pitchFamily="66" charset="0"/>
                          <a:ea typeface="+mn-ea"/>
                          <a:cs typeface="+mn-cs"/>
                          <a:sym typeface="Symbol" panose="05050102010706020507" pitchFamily="18" charset="2"/>
                        </a:rPr>
                        <a:t></a:t>
                      </a:r>
                      <a:r>
                        <a:rPr lang="en-GB" sz="900" kern="1200" dirty="0" smtClean="0">
                          <a:solidFill>
                            <a:schemeClr val="tx1"/>
                          </a:solidFill>
                          <a:effectLst/>
                          <a:latin typeface="Comic Sans MS" pitchFamily="66" charset="0"/>
                          <a:ea typeface="+mn-ea"/>
                          <a:cs typeface="+mn-cs"/>
                        </a:rPr>
                        <a:t> = 14                   14 = </a:t>
                      </a:r>
                      <a:r>
                        <a:rPr lang="en-GB" sz="900" kern="1200" dirty="0" smtClean="0">
                          <a:solidFill>
                            <a:schemeClr val="tx1"/>
                          </a:solidFill>
                          <a:effectLst/>
                          <a:latin typeface="Comic Sans MS" pitchFamily="66" charset="0"/>
                          <a:ea typeface="+mn-ea"/>
                          <a:cs typeface="+mn-cs"/>
                          <a:sym typeface="Symbol" panose="05050102010706020507" pitchFamily="18" charset="2"/>
                        </a:rPr>
                        <a:t></a:t>
                      </a:r>
                      <a:r>
                        <a:rPr lang="en-GB" sz="900" kern="1200" dirty="0" smtClean="0">
                          <a:solidFill>
                            <a:schemeClr val="tx1"/>
                          </a:solidFill>
                          <a:effectLst/>
                          <a:latin typeface="Comic Sans MS" pitchFamily="66" charset="0"/>
                          <a:ea typeface="+mn-ea"/>
                          <a:cs typeface="+mn-cs"/>
                        </a:rPr>
                        <a:t> x</a:t>
                      </a:r>
                      <a:r>
                        <a:rPr lang="en-GB" sz="900" kern="1200" baseline="0" dirty="0" smtClean="0">
                          <a:solidFill>
                            <a:schemeClr val="tx1"/>
                          </a:solidFill>
                          <a:effectLst/>
                          <a:latin typeface="Comic Sans MS" pitchFamily="66" charset="0"/>
                          <a:ea typeface="+mn-ea"/>
                          <a:cs typeface="+mn-cs"/>
                        </a:rPr>
                        <a:t> 7</a:t>
                      </a:r>
                    </a:p>
                    <a:p>
                      <a:r>
                        <a:rPr lang="en-GB" sz="900" kern="1200" dirty="0" smtClean="0">
                          <a:solidFill>
                            <a:schemeClr val="tx1"/>
                          </a:solidFill>
                          <a:effectLst/>
                          <a:latin typeface="Comic Sans MS" pitchFamily="66" charset="0"/>
                          <a:ea typeface="+mn-ea"/>
                          <a:cs typeface="+mn-cs"/>
                          <a:sym typeface="Symbol" panose="05050102010706020507" pitchFamily="18" charset="2"/>
                        </a:rPr>
                        <a:t> x 2 = 14                   14</a:t>
                      </a:r>
                      <a:r>
                        <a:rPr lang="en-GB" sz="900" kern="1200" baseline="0" dirty="0" smtClean="0">
                          <a:solidFill>
                            <a:schemeClr val="tx1"/>
                          </a:solidFill>
                          <a:effectLst/>
                          <a:latin typeface="Comic Sans MS" pitchFamily="66" charset="0"/>
                          <a:ea typeface="+mn-ea"/>
                          <a:cs typeface="+mn-cs"/>
                          <a:sym typeface="Symbol" panose="05050102010706020507" pitchFamily="18" charset="2"/>
                        </a:rPr>
                        <a:t> = 2 x </a:t>
                      </a:r>
                      <a:r>
                        <a:rPr lang="en-GB" sz="900" kern="1200" dirty="0" smtClean="0">
                          <a:solidFill>
                            <a:schemeClr val="tx1"/>
                          </a:solidFill>
                          <a:effectLst/>
                          <a:latin typeface="Comic Sans MS" pitchFamily="66" charset="0"/>
                          <a:ea typeface="+mn-ea"/>
                          <a:cs typeface="+mn-cs"/>
                          <a:sym typeface="Symbol" panose="05050102010706020507" pitchFamily="18" charset="2"/>
                        </a:rPr>
                        <a:t></a:t>
                      </a:r>
                      <a:endParaRPr lang="en-GB" sz="900" dirty="0" smtClean="0">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Mental methods</a:t>
                      </a:r>
                      <a:r>
                        <a:rPr lang="en-GB" sz="900" b="1" u="none" baseline="0" dirty="0" smtClean="0">
                          <a:latin typeface="Comic Sans MS" pitchFamily="66"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Doubling 2 digit numbers using partitioning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Demonstrating multiplication on a number line – jumping in larger groups of amounts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13 x 4 = 10 groups  of 4 then 3 groups of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kern="1200" dirty="0" smtClean="0">
                          <a:solidFill>
                            <a:schemeClr val="tx1"/>
                          </a:solidFill>
                          <a:effectLst/>
                          <a:latin typeface="Comic Sans MS" pitchFamily="66" charset="0"/>
                          <a:ea typeface="+mn-ea"/>
                          <a:cs typeface="+mn-cs"/>
                        </a:rPr>
                        <a:t>Recall and use multiplication facts for the 3, 4 and 8 multiplication tables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3digit x 1digit)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Developing written methods using understanding of visual images to group and create equal groups of objects and pictures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Give children opportunities for children to explore this and deepen understanding of commutative law of multiplication using </a:t>
                      </a:r>
                      <a:r>
                        <a:rPr lang="en-GB" sz="900" baseline="0" dirty="0" err="1" smtClean="0">
                          <a:latin typeface="Comic Sans MS" pitchFamily="66" charset="0"/>
                        </a:rPr>
                        <a:t>Numicon</a:t>
                      </a:r>
                      <a:r>
                        <a:rPr lang="en-GB" sz="900" baseline="0" dirty="0" smtClean="0">
                          <a:latin typeface="Comic Sans MS" pitchFamily="66" charset="0"/>
                        </a:rPr>
                        <a:t>, </a:t>
                      </a:r>
                      <a:r>
                        <a:rPr lang="en-GB" sz="900" baseline="0" dirty="0" err="1" smtClean="0">
                          <a:latin typeface="Comic Sans MS" pitchFamily="66" charset="0"/>
                        </a:rPr>
                        <a:t>Dienes</a:t>
                      </a:r>
                      <a:r>
                        <a:rPr lang="en-GB" sz="900" baseline="0" dirty="0" smtClean="0">
                          <a:latin typeface="Comic Sans MS" pitchFamily="66" charset="0"/>
                        </a:rPr>
                        <a:t> , place value counters and pictorial representations.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Develop understanding of solving multiplication problems using arrays, objects, pictorial representations and number lines (see Year 1).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txBody>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72816"/>
            <a:ext cx="2644899" cy="933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740" y="2713493"/>
            <a:ext cx="2732905" cy="9315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7048" t="19211"/>
          <a:stretch/>
        </p:blipFill>
        <p:spPr bwMode="auto">
          <a:xfrm>
            <a:off x="219831" y="4868145"/>
            <a:ext cx="991896" cy="946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10181" r="-902"/>
          <a:stretch/>
        </p:blipFill>
        <p:spPr bwMode="auto">
          <a:xfrm>
            <a:off x="1198130" y="4695178"/>
            <a:ext cx="1665187" cy="10172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11188" t="22881" r="13311" b="15481"/>
          <a:stretch/>
        </p:blipFill>
        <p:spPr bwMode="auto">
          <a:xfrm>
            <a:off x="2991206" y="2239563"/>
            <a:ext cx="1561679" cy="9702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rotWithShape="1">
          <a:blip r:embed="rId7">
            <a:extLst>
              <a:ext uri="{28A0092B-C50C-407E-A947-70E740481C1C}">
                <a14:useLocalDpi xmlns:a14="http://schemas.microsoft.com/office/drawing/2010/main" val="0"/>
              </a:ext>
            </a:extLst>
          </a:blip>
          <a:srcRect l="9195" t="26590" r="8557" b="10884"/>
          <a:stretch/>
        </p:blipFill>
        <p:spPr bwMode="auto">
          <a:xfrm>
            <a:off x="4526391" y="2144504"/>
            <a:ext cx="1576986" cy="561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rotWithShape="1">
          <a:blip r:embed="rId8">
            <a:extLst>
              <a:ext uri="{28A0092B-C50C-407E-A947-70E740481C1C}">
                <a14:useLocalDpi xmlns:a14="http://schemas.microsoft.com/office/drawing/2010/main" val="0"/>
              </a:ext>
            </a:extLst>
          </a:blip>
          <a:srcRect l="48570" t="11907" b="5583"/>
          <a:stretch/>
        </p:blipFill>
        <p:spPr bwMode="auto">
          <a:xfrm>
            <a:off x="5076056" y="2716153"/>
            <a:ext cx="813664" cy="1225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01624" y="2706310"/>
            <a:ext cx="2516518" cy="632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oup 6"/>
          <p:cNvGrpSpPr/>
          <p:nvPr/>
        </p:nvGrpSpPr>
        <p:grpSpPr>
          <a:xfrm>
            <a:off x="3585930" y="5094242"/>
            <a:ext cx="603532" cy="647609"/>
            <a:chOff x="3434245" y="5604431"/>
            <a:chExt cx="603532" cy="647609"/>
          </a:xfrm>
        </p:grpSpPr>
        <p:cxnSp>
          <p:nvCxnSpPr>
            <p:cNvPr id="3" name="Straight Connector 2"/>
            <p:cNvCxnSpPr/>
            <p:nvPr/>
          </p:nvCxnSpPr>
          <p:spPr>
            <a:xfrm flipH="1">
              <a:off x="3438696" y="5604431"/>
              <a:ext cx="181665" cy="2160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885376" y="5604431"/>
              <a:ext cx="152401" cy="2160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037777" y="6021288"/>
              <a:ext cx="0" cy="2160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434245" y="6036016"/>
              <a:ext cx="0" cy="21602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65404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290" y="5568685"/>
            <a:ext cx="2088232" cy="1058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3875278172"/>
              </p:ext>
            </p:extLst>
          </p:nvPr>
        </p:nvGraphicFramePr>
        <p:xfrm>
          <a:off x="107504" y="116632"/>
          <a:ext cx="8856984" cy="6654430"/>
        </p:xfrm>
        <a:graphic>
          <a:graphicData uri="http://schemas.openxmlformats.org/drawingml/2006/table">
            <a:tbl>
              <a:tblPr firstRow="1" bandRow="1">
                <a:tableStyleId>{5940675A-B579-460E-94D1-54222C63F5DA}</a:tableStyleId>
              </a:tblPr>
              <a:tblGrid>
                <a:gridCol w="2808312"/>
                <a:gridCol w="3240360"/>
                <a:gridCol w="2808312"/>
              </a:tblGrid>
              <a:tr h="390790">
                <a:tc>
                  <a:txBody>
                    <a:bodyPr/>
                    <a:lstStyle/>
                    <a:p>
                      <a:pPr algn="ctr"/>
                      <a:r>
                        <a:rPr lang="en-GB" b="1" dirty="0" smtClean="0">
                          <a:latin typeface="Comic Sans MS" pitchFamily="66" charset="0"/>
                        </a:rPr>
                        <a:t>Year</a:t>
                      </a:r>
                      <a:r>
                        <a:rPr lang="en-GB" b="1" baseline="0" dirty="0" smtClean="0">
                          <a:latin typeface="Comic Sans MS" pitchFamily="66" charset="0"/>
                        </a:rPr>
                        <a:t> 4 Multiplication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5 Multiplication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6 Multiplication</a:t>
                      </a:r>
                      <a:endParaRPr lang="en-GB" b="1" dirty="0">
                        <a:latin typeface="Comic Sans MS" pitchFamily="66" charset="0"/>
                      </a:endParaRPr>
                    </a:p>
                  </a:txBody>
                  <a:tcPr/>
                </a:tc>
              </a:tr>
              <a:tr h="6161938">
                <a:tc>
                  <a:txBody>
                    <a:bodyPr/>
                    <a:lstStyle/>
                    <a:p>
                      <a:r>
                        <a:rPr lang="en-GB" sz="900" b="1" u="sng" baseline="0" dirty="0" smtClean="0">
                          <a:latin typeface="Comic Sans MS" pitchFamily="66" charset="0"/>
                        </a:rPr>
                        <a:t>Mental methods</a:t>
                      </a:r>
                      <a:r>
                        <a:rPr lang="en-GB" sz="900" b="1" u="none" baseline="0" dirty="0" smtClean="0">
                          <a:latin typeface="Comic Sans MS" pitchFamily="66" charset="0"/>
                        </a:rPr>
                        <a:t> </a:t>
                      </a:r>
                    </a:p>
                    <a:p>
                      <a:r>
                        <a:rPr lang="en-GB" sz="900" b="0" u="none" baseline="0" dirty="0" smtClean="0">
                          <a:latin typeface="Comic Sans MS" pitchFamily="66" charset="0"/>
                        </a:rPr>
                        <a:t>Counting in </a:t>
                      </a:r>
                      <a:r>
                        <a:rPr lang="en-GB" sz="900" kern="1200" dirty="0" smtClean="0">
                          <a:solidFill>
                            <a:schemeClr val="tx1"/>
                          </a:solidFill>
                          <a:effectLst/>
                          <a:latin typeface="Comic Sans MS" pitchFamily="66" charset="0"/>
                          <a:ea typeface="+mn-ea"/>
                          <a:cs typeface="+mn-cs"/>
                        </a:rPr>
                        <a:t> multiples of 6, 7, 9, 25 and 1000, and steps of 1/100. </a:t>
                      </a:r>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kern="1200" dirty="0" smtClean="0">
                          <a:solidFill>
                            <a:schemeClr val="tx1"/>
                          </a:solidFill>
                          <a:effectLst/>
                          <a:latin typeface="Comic Sans MS" pitchFamily="66" charset="0"/>
                          <a:ea typeface="+mn-ea"/>
                          <a:cs typeface="+mn-cs"/>
                        </a:rPr>
                        <a:t>Recall and use multiplication facts for the 6, 7, 9, 11 and 12 multiplication tables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u="none" baseline="0" dirty="0" smtClean="0">
                        <a:latin typeface="Comic Sans MS" pitchFamily="66" charset="0"/>
                      </a:endParaRPr>
                    </a:p>
                    <a:p>
                      <a:r>
                        <a:rPr lang="en-GB" sz="900" b="0" u="none" baseline="0" dirty="0" smtClean="0">
                          <a:latin typeface="Comic Sans MS" pitchFamily="66" charset="0"/>
                        </a:rPr>
                        <a:t>Use known facts to multiply by multiples of 10</a:t>
                      </a:r>
                    </a:p>
                    <a:p>
                      <a:endParaRPr lang="en-GB" sz="900" b="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 (progressing to 3digit x 2digit, including 1dp)</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Children</a:t>
                      </a:r>
                      <a:r>
                        <a:rPr lang="en-GB" sz="900" baseline="0" dirty="0" smtClean="0">
                          <a:latin typeface="Comic Sans MS" pitchFamily="66" charset="0"/>
                        </a:rPr>
                        <a:t> to embed and deepen their understanding to multiply up to 2d x 2d progressing to 3d x 2d and decimals to 1dp. Ensure this is still linked back to their understanding of arrays and supported using place value counters.</a:t>
                      </a: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dirty="0" smtClean="0">
                          <a:latin typeface="Comic Sans MS" pitchFamily="66" charset="0"/>
                        </a:rPr>
                        <a:t>Leading to short written method including renaming (carrying):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Children to use their knowledge of multiplication tables and inverse, supported by pictorial representations and the Bar Method (See Appendix 1), to help solve word problems in context.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smtClean="0">
                        <a:latin typeface="Comic Sans MS" pitchFamily="66" charset="0"/>
                      </a:endParaRPr>
                    </a:p>
                  </a:txBody>
                  <a:tcPr/>
                </a:tc>
                <a:tc>
                  <a:txBody>
                    <a:bodyPr/>
                    <a:lstStyle/>
                    <a:p>
                      <a:r>
                        <a:rPr lang="en-GB" sz="900" b="1" u="sng" baseline="0" dirty="0" smtClean="0">
                          <a:latin typeface="Comic Sans MS" pitchFamily="66" charset="0"/>
                        </a:rPr>
                        <a:t>Mental methods</a:t>
                      </a:r>
                      <a:r>
                        <a:rPr lang="en-GB" sz="900" b="1" u="none" baseline="0" dirty="0" smtClean="0">
                          <a:latin typeface="Comic Sans MS" pitchFamily="66" charset="0"/>
                        </a:rPr>
                        <a:t> </a:t>
                      </a:r>
                    </a:p>
                    <a:p>
                      <a:r>
                        <a:rPr lang="en-GB" sz="900" b="0" u="none" baseline="0" dirty="0" smtClean="0">
                          <a:latin typeface="Comic Sans MS" pitchFamily="66" charset="0"/>
                        </a:rPr>
                        <a:t>X whole numbers and decimals by 10, 100, 1000 using knowledge of place value to move digits</a:t>
                      </a:r>
                    </a:p>
                    <a:p>
                      <a:endParaRPr lang="en-GB" sz="900" b="0" u="none" baseline="0" dirty="0" smtClean="0">
                        <a:latin typeface="Comic Sans MS" pitchFamily="66" charset="0"/>
                      </a:endParaRPr>
                    </a:p>
                    <a:p>
                      <a:r>
                        <a:rPr lang="en-GB" sz="900" b="0" u="none" baseline="0" dirty="0" smtClean="0">
                          <a:latin typeface="Comic Sans MS" pitchFamily="66" charset="0"/>
                        </a:rPr>
                        <a:t>Use practical resources and jottings to explore equivalent statements (e.g. 4 x 35 = 2 x 2 x 35)</a:t>
                      </a:r>
                    </a:p>
                    <a:p>
                      <a:endParaRPr lang="en-GB" sz="900" b="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Recall of prime numbers up to 19 and identify prime numbers up to 100 (with reasoning)</a:t>
                      </a:r>
                    </a:p>
                    <a:p>
                      <a:endParaRPr lang="en-GB" sz="900" b="0" u="none" baseline="0" dirty="0" smtClean="0">
                        <a:latin typeface="Comic Sans MS" pitchFamily="66" charset="0"/>
                      </a:endParaRPr>
                    </a:p>
                    <a:p>
                      <a:r>
                        <a:rPr lang="en-GB" sz="900" b="0" u="none" baseline="0" dirty="0" smtClean="0">
                          <a:latin typeface="Comic Sans MS" pitchFamily="66" charset="0"/>
                        </a:rPr>
                        <a:t>Identify multiples and factor pairs for numbers</a:t>
                      </a:r>
                    </a:p>
                    <a:p>
                      <a:endParaRPr lang="en-GB" sz="900" b="0" u="none" baseline="0" dirty="0" smtClean="0">
                        <a:latin typeface="Comic Sans MS" pitchFamily="66" charset="0"/>
                      </a:endParaRPr>
                    </a:p>
                    <a:p>
                      <a:r>
                        <a:rPr lang="en-GB" sz="900" b="1" u="sng" baseline="0" dirty="0" smtClean="0">
                          <a:latin typeface="Comic Sans MS" pitchFamily="66" charset="0"/>
                        </a:rPr>
                        <a:t>Written methods (progressing to 4d x 2d)</a:t>
                      </a:r>
                    </a:p>
                    <a:p>
                      <a:r>
                        <a:rPr lang="en-GB" sz="900" baseline="0" dirty="0" smtClean="0">
                          <a:latin typeface="Comic Sans MS" pitchFamily="66" charset="0"/>
                        </a:rPr>
                        <a:t>Children to continue to explore long and short methods:</a:t>
                      </a: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As in Year 4, children to use their knowledge of multiplication tables and inverse, supported by pictorial representations and the Bar Method (See Appendix 1), to help solve word problems in context.</a:t>
                      </a:r>
                    </a:p>
                    <a:p>
                      <a:endParaRPr lang="en-GB" sz="900" dirty="0" smtClean="0">
                        <a:latin typeface="Comic Sans MS" pitchFamily="66" charset="0"/>
                      </a:endParaRPr>
                    </a:p>
                    <a:p>
                      <a:r>
                        <a:rPr lang="en-GB" sz="900" dirty="0" smtClean="0">
                          <a:latin typeface="Comic Sans MS" pitchFamily="66" charset="0"/>
                        </a:rPr>
                        <a:t>Introduce grid method to multiply 2 digit numbers by 2 digit numbers</a:t>
                      </a:r>
                      <a:r>
                        <a:rPr lang="en-GB" sz="900" baseline="0" dirty="0" smtClean="0">
                          <a:latin typeface="Comic Sans MS" pitchFamily="66" charset="0"/>
                        </a:rPr>
                        <a:t> e.g. 39 x 51 =</a:t>
                      </a: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Mental methods</a:t>
                      </a:r>
                      <a:r>
                        <a:rPr lang="en-GB" sz="900" b="1" u="none" baseline="0" dirty="0" smtClean="0">
                          <a:latin typeface="Comic Sans MS" pitchFamily="66"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Identifying common factors and multiples of given numbers and prime numbers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X 2d and 3d numbers by 1d mentally or using jottings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Perform mental calculations including mixed operations and large numbers</a:t>
                      </a:r>
                      <a:endParaRPr lang="en-GB" sz="900" b="1"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Continue to refine and deepen understanding of written methods including grid method, expanded column and fluency for using column multiplication supported by jottings and the Bar Method (See Appendix 1)</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u="none" baseline="0" dirty="0" smtClean="0">
                          <a:latin typeface="Comic Sans MS" pitchFamily="66" charset="0"/>
                        </a:rPr>
                        <a:t>Grid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Expanded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Column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Problem Solving</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Teachers should ensure that pupils have the opportunity to apply their knowledge in a variety of contexts and problems (exploring cross curricular links) to deepen their understanding. </a:t>
                      </a:r>
                    </a:p>
                  </a:txBody>
                  <a:tcPr/>
                </a:tc>
              </a:tr>
            </a:tbl>
          </a:graphicData>
        </a:graphic>
      </p:graphicFrame>
      <p:pic>
        <p:nvPicPr>
          <p:cNvPr id="2" name="Picture 1"/>
          <p:cNvPicPr>
            <a:picLocks noChangeAspect="1"/>
          </p:cNvPicPr>
          <p:nvPr/>
        </p:nvPicPr>
        <p:blipFill>
          <a:blip r:embed="rId3"/>
          <a:stretch>
            <a:fillRect/>
          </a:stretch>
        </p:blipFill>
        <p:spPr>
          <a:xfrm>
            <a:off x="7073889" y="2508862"/>
            <a:ext cx="1651880" cy="827717"/>
          </a:xfrm>
          <a:prstGeom prst="rect">
            <a:avLst/>
          </a:prstGeom>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280" y="2922721"/>
            <a:ext cx="1044116" cy="864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9280" y="4274450"/>
            <a:ext cx="1368152" cy="785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4492" y="2496631"/>
            <a:ext cx="1800200" cy="112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27260" y="3790084"/>
            <a:ext cx="1106092" cy="834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16170" y="5611260"/>
            <a:ext cx="1342764" cy="1074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15661" y="4895226"/>
            <a:ext cx="1267651" cy="956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08304" y="3530957"/>
            <a:ext cx="1077501" cy="1136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6451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8640"/>
            <a:ext cx="7886700" cy="1325563"/>
          </a:xfrm>
        </p:spPr>
        <p:txBody>
          <a:bodyPr>
            <a:noAutofit/>
          </a:bodyPr>
          <a:lstStyle/>
          <a:p>
            <a:pPr algn="ctr"/>
            <a:r>
              <a:rPr lang="en-GB" sz="2800" dirty="0" smtClean="0">
                <a:latin typeface="Comic Sans MS" pitchFamily="66" charset="0"/>
              </a:rPr>
              <a:t>Reception Division and fractions</a:t>
            </a:r>
            <a:r>
              <a:rPr lang="en-GB" sz="1800" dirty="0" smtClean="0">
                <a:latin typeface="Comic Sans MS" pitchFamily="66" charset="0"/>
              </a:rPr>
              <a:t/>
            </a:r>
            <a:br>
              <a:rPr lang="en-GB" sz="1800" dirty="0" smtClean="0">
                <a:latin typeface="Comic Sans MS" pitchFamily="66" charset="0"/>
              </a:rPr>
            </a:br>
            <a:r>
              <a:rPr lang="en-GB" sz="1800" dirty="0" smtClean="0">
                <a:latin typeface="Comic Sans MS" pitchFamily="66" charset="0"/>
              </a:rPr>
              <a:t/>
            </a:r>
            <a:br>
              <a:rPr lang="en-GB" sz="1800" dirty="0" smtClean="0">
                <a:latin typeface="Comic Sans MS" pitchFamily="66" charset="0"/>
              </a:rPr>
            </a:br>
            <a:r>
              <a:rPr lang="en-GB" sz="1200" dirty="0" smtClean="0">
                <a:solidFill>
                  <a:prstClr val="black"/>
                </a:solidFill>
                <a:latin typeface="Comic Sans MS" pitchFamily="66" charset="0"/>
              </a:rPr>
              <a:t> Maths for young children should be meaningful. Where possible, concepts should be taught in the context of real life.</a:t>
            </a:r>
            <a:endParaRPr lang="en-GB" sz="1800" dirty="0">
              <a:latin typeface="Comic Sans MS" pitchFamily="66" charset="0"/>
            </a:endParaRPr>
          </a:p>
        </p:txBody>
      </p:sp>
      <p:pic>
        <p:nvPicPr>
          <p:cNvPr id="5123" name="Picture 3"/>
          <p:cNvPicPr>
            <a:picLocks noChangeAspect="1" noChangeArrowheads="1"/>
          </p:cNvPicPr>
          <p:nvPr/>
        </p:nvPicPr>
        <p:blipFill>
          <a:blip r:embed="rId2"/>
          <a:srcRect l="24158" t="27344" r="23682" b="9179"/>
          <a:stretch>
            <a:fillRect/>
          </a:stretch>
        </p:blipFill>
        <p:spPr bwMode="auto">
          <a:xfrm>
            <a:off x="571472" y="1383617"/>
            <a:ext cx="8001056" cy="5474407"/>
          </a:xfrm>
          <a:prstGeom prst="rect">
            <a:avLst/>
          </a:prstGeom>
          <a:noFill/>
          <a:ln w="9525">
            <a:noFill/>
            <a:miter lim="800000"/>
            <a:headEnd/>
            <a:tailEnd/>
          </a:ln>
          <a:effectLst/>
        </p:spPr>
      </p:pic>
    </p:spTree>
    <p:extLst>
      <p:ext uri="{BB962C8B-B14F-4D97-AF65-F5344CB8AC3E}">
        <p14:creationId xmlns:p14="http://schemas.microsoft.com/office/powerpoint/2010/main" val="41250689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07760364"/>
              </p:ext>
            </p:extLst>
          </p:nvPr>
        </p:nvGraphicFramePr>
        <p:xfrm>
          <a:off x="107504" y="116632"/>
          <a:ext cx="8856984" cy="6560820"/>
        </p:xfrm>
        <a:graphic>
          <a:graphicData uri="http://schemas.openxmlformats.org/drawingml/2006/table">
            <a:tbl>
              <a:tblPr firstRow="1" bandRow="1">
                <a:tableStyleId>{5940675A-B579-460E-94D1-54222C63F5DA}</a:tableStyleId>
              </a:tblPr>
              <a:tblGrid>
                <a:gridCol w="2808312"/>
                <a:gridCol w="3240360"/>
                <a:gridCol w="2808312"/>
              </a:tblGrid>
              <a:tr h="216024">
                <a:tc>
                  <a:txBody>
                    <a:bodyPr/>
                    <a:lstStyle/>
                    <a:p>
                      <a:pPr algn="ctr"/>
                      <a:r>
                        <a:rPr lang="en-GB" b="1" dirty="0" smtClean="0">
                          <a:latin typeface="Comic Sans MS" pitchFamily="66" charset="0"/>
                        </a:rPr>
                        <a:t>Year</a:t>
                      </a:r>
                      <a:r>
                        <a:rPr lang="en-GB" b="1" baseline="0" dirty="0" smtClean="0">
                          <a:latin typeface="Comic Sans MS" pitchFamily="66" charset="0"/>
                        </a:rPr>
                        <a:t> 1 Division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2 Division</a:t>
                      </a:r>
                      <a:endParaRPr lang="en-GB" b="1" dirty="0">
                        <a:latin typeface="Comic Sans MS" pitchFamily="66" charset="0"/>
                      </a:endParaRPr>
                    </a:p>
                  </a:txBody>
                  <a:tcPr/>
                </a:tc>
                <a:tc>
                  <a:txBody>
                    <a:bodyPr/>
                    <a:lstStyle/>
                    <a:p>
                      <a:pPr algn="ctr"/>
                      <a:r>
                        <a:rPr lang="en-GB" b="1" dirty="0" smtClean="0">
                          <a:latin typeface="Comic Sans MS" pitchFamily="66" charset="0"/>
                        </a:rPr>
                        <a:t>Year</a:t>
                      </a:r>
                      <a:r>
                        <a:rPr lang="en-GB" b="1" baseline="0" dirty="0" smtClean="0">
                          <a:latin typeface="Comic Sans MS" pitchFamily="66" charset="0"/>
                        </a:rPr>
                        <a:t> 3 Division</a:t>
                      </a:r>
                      <a:endParaRPr lang="en-GB" b="1" dirty="0">
                        <a:latin typeface="Comic Sans MS" pitchFamily="66" charset="0"/>
                      </a:endParaRPr>
                    </a:p>
                  </a:txBody>
                  <a:tcPr/>
                </a:tc>
              </a:tr>
              <a:tr h="5767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Children must have </a:t>
                      </a:r>
                      <a:r>
                        <a:rPr lang="en-GB" sz="900" kern="1200" dirty="0" smtClean="0">
                          <a:solidFill>
                            <a:schemeClr val="tx1"/>
                          </a:solidFill>
                          <a:effectLst/>
                          <a:latin typeface="Comic Sans MS" pitchFamily="66" charset="0"/>
                          <a:ea typeface="+mn-ea"/>
                          <a:cs typeface="+mn-cs"/>
                        </a:rPr>
                        <a:t>secure counting skills-</a:t>
                      </a:r>
                      <a:r>
                        <a:rPr lang="en-GB" sz="900" kern="1200" baseline="0" dirty="0" smtClean="0">
                          <a:solidFill>
                            <a:schemeClr val="tx1"/>
                          </a:solidFill>
                          <a:effectLst/>
                          <a:latin typeface="Comic Sans MS" pitchFamily="66" charset="0"/>
                          <a:ea typeface="+mn-ea"/>
                          <a:cs typeface="+mn-cs"/>
                        </a:rPr>
                        <a:t> being able to confidently count in 2s, 5s and 10s.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baseline="0" dirty="0" smtClean="0">
                          <a:solidFill>
                            <a:schemeClr val="tx1"/>
                          </a:solidFill>
                          <a:effectLst/>
                          <a:latin typeface="Comic Sans MS" pitchFamily="66" charset="0"/>
                          <a:ea typeface="+mn-ea"/>
                          <a:cs typeface="+mn-cs"/>
                        </a:rPr>
                        <a:t>Children should be given opportunities to reason about what they notice in number patterns.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baseline="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kern="1200" baseline="0" dirty="0" smtClean="0">
                          <a:solidFill>
                            <a:schemeClr val="tx1"/>
                          </a:solidFill>
                          <a:effectLst/>
                          <a:latin typeface="Comic Sans MS" pitchFamily="66" charset="0"/>
                          <a:ea typeface="+mn-ea"/>
                          <a:cs typeface="+mn-cs"/>
                        </a:rPr>
                        <a:t>Group </a:t>
                      </a:r>
                      <a:r>
                        <a:rPr lang="en-GB" sz="900" b="0" u="sng" kern="1200" baseline="0" dirty="0" smtClean="0">
                          <a:solidFill>
                            <a:schemeClr val="tx1"/>
                          </a:solidFill>
                          <a:effectLst/>
                          <a:latin typeface="Comic Sans MS" pitchFamily="66" charset="0"/>
                          <a:ea typeface="+mn-ea"/>
                          <a:cs typeface="+mn-cs"/>
                        </a:rPr>
                        <a:t>AND</a:t>
                      </a:r>
                      <a:r>
                        <a:rPr lang="en-GB" sz="900" b="1" u="sng" kern="1200" baseline="0" dirty="0" smtClean="0">
                          <a:solidFill>
                            <a:schemeClr val="tx1"/>
                          </a:solidFill>
                          <a:effectLst/>
                          <a:latin typeface="Comic Sans MS" pitchFamily="66" charset="0"/>
                          <a:ea typeface="+mn-ea"/>
                          <a:cs typeface="+mn-cs"/>
                        </a:rPr>
                        <a:t> share small quantities to 10- understanding the difference between the two concepts.</a:t>
                      </a:r>
                      <a:endParaRPr lang="en-GB" sz="900" kern="1200" baseline="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kern="1200" dirty="0" smtClean="0">
                          <a:solidFill>
                            <a:schemeClr val="tx1"/>
                          </a:solidFill>
                          <a:effectLst/>
                          <a:latin typeface="Comic Sans MS" pitchFamily="66" charset="0"/>
                          <a:ea typeface="+mn-ea"/>
                          <a:cs typeface="+mn-cs"/>
                        </a:rPr>
                        <a:t>Sharing</a:t>
                      </a:r>
                      <a:endParaRPr lang="en-GB" sz="900" b="1"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Comic Sans MS" pitchFamily="66" charset="0"/>
                          <a:ea typeface="+mn-ea"/>
                          <a:cs typeface="+mn-cs"/>
                        </a:rPr>
                        <a:t>Develops importance of one-to-one correspondence.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Comic Sans MS" pitchFamily="66" charset="0"/>
                          <a:ea typeface="+mn-ea"/>
                          <a:cs typeface="+mn-cs"/>
                        </a:rPr>
                        <a:t>Children should</a:t>
                      </a:r>
                      <a:r>
                        <a:rPr lang="en-GB" sz="900" kern="1200" baseline="0" dirty="0" smtClean="0">
                          <a:solidFill>
                            <a:schemeClr val="tx1"/>
                          </a:solidFill>
                          <a:effectLst/>
                          <a:latin typeface="Comic Sans MS" pitchFamily="66" charset="0"/>
                          <a:ea typeface="+mn-ea"/>
                          <a:cs typeface="+mn-cs"/>
                        </a:rPr>
                        <a:t> be taught to share using concrete apparatus.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kern="1200" baseline="0" dirty="0" smtClean="0">
                          <a:solidFill>
                            <a:schemeClr val="tx1"/>
                          </a:solidFill>
                          <a:effectLst/>
                          <a:latin typeface="Comic Sans MS" pitchFamily="66" charset="0"/>
                          <a:ea typeface="+mn-ea"/>
                          <a:cs typeface="+mn-cs"/>
                        </a:rPr>
                        <a:t>Grouping</a:t>
                      </a:r>
                      <a:endParaRPr lang="en-GB" sz="900" b="1"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Children should apply their counting skills to develop some understanding of grouping.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How many groups of 2 in 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r>
                        <a:rPr lang="en-GB" sz="900" baseline="0" dirty="0" smtClean="0">
                          <a:latin typeface="Comic Sans MS" pitchFamily="66" charset="0"/>
                        </a:rPr>
                        <a:t>Arrays as a pictorial representation can be used for division. 15 </a:t>
                      </a:r>
                      <a:r>
                        <a:rPr lang="en-GB" sz="900" u="none" baseline="0" dirty="0" smtClean="0">
                          <a:latin typeface="Comic Sans MS" pitchFamily="66" charset="0"/>
                        </a:rPr>
                        <a:t>÷ 3 = 5</a:t>
                      </a:r>
                      <a:r>
                        <a:rPr lang="en-GB" sz="900" baseline="0" dirty="0" smtClean="0">
                          <a:latin typeface="Comic Sans MS" pitchFamily="66" charset="0"/>
                        </a:rPr>
                        <a:t> There are 5 groups of 3.</a:t>
                      </a:r>
                    </a:p>
                    <a:p>
                      <a:r>
                        <a:rPr lang="en-GB" sz="900" baseline="0" dirty="0" smtClean="0">
                          <a:latin typeface="Comic Sans MS" pitchFamily="66" charset="0"/>
                        </a:rPr>
                        <a:t>15 </a:t>
                      </a:r>
                      <a:r>
                        <a:rPr lang="en-GB" sz="900" u="none" baseline="0" dirty="0" smtClean="0">
                          <a:latin typeface="Comic Sans MS" pitchFamily="66" charset="0"/>
                        </a:rPr>
                        <a:t>÷ 5 = 3 </a:t>
                      </a:r>
                      <a:r>
                        <a:rPr lang="en-GB" sz="900" baseline="0" dirty="0" smtClean="0">
                          <a:latin typeface="Comic Sans MS" pitchFamily="66" charset="0"/>
                        </a:rPr>
                        <a:t>There are 3 groups of 5.</a:t>
                      </a: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endParaRPr lang="en-GB" sz="900" baseline="0" dirty="0" smtClean="0">
                        <a:latin typeface="Comic Sans MS" pitchFamily="66" charset="0"/>
                      </a:endParaRPr>
                    </a:p>
                    <a:p>
                      <a:r>
                        <a:rPr lang="en-GB" sz="900" baseline="0" dirty="0" smtClean="0">
                          <a:latin typeface="Comic Sans MS" pitchFamily="66" charset="0"/>
                        </a:rPr>
                        <a:t>Children should be able to find ½ of shapes, objects, numbers and quantities. </a:t>
                      </a:r>
                    </a:p>
                  </a:txBody>
                  <a:tcPr/>
                </a:tc>
                <a:tc>
                  <a:txBody>
                    <a:bodyPr/>
                    <a:lstStyle/>
                    <a:p>
                      <a:r>
                        <a:rPr lang="en-GB" sz="900" u="none" dirty="0" smtClean="0">
                          <a:latin typeface="Comic Sans MS" pitchFamily="66" charset="0"/>
                        </a:rPr>
                        <a:t>Know and understand</a:t>
                      </a:r>
                      <a:r>
                        <a:rPr lang="en-GB" sz="900" u="none" baseline="0" dirty="0" smtClean="0">
                          <a:latin typeface="Comic Sans MS" pitchFamily="66" charset="0"/>
                        </a:rPr>
                        <a:t> sharing and grouping- introducing children to the ÷ sign. </a:t>
                      </a: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Recall  and use division facts for the 2, 5 and 10 multiplication tables </a:t>
                      </a:r>
                    </a:p>
                    <a:p>
                      <a:endParaRPr lang="en-GB" sz="900" u="none" baseline="0" dirty="0" smtClean="0">
                        <a:latin typeface="Comic Sans MS" pitchFamily="66" charset="0"/>
                      </a:endParaRPr>
                    </a:p>
                    <a:p>
                      <a:r>
                        <a:rPr lang="en-GB" sz="900" u="none" baseline="0" dirty="0" smtClean="0">
                          <a:latin typeface="Comic Sans MS" pitchFamily="66" charset="0"/>
                        </a:rPr>
                        <a:t>Children should continue to use grouping and sharing for division (dividends below 20) using practical apparatus, arrays and pictorial representations. </a:t>
                      </a:r>
                      <a:endParaRPr lang="en-GB" sz="900" u="none" dirty="0" smtClean="0">
                        <a:latin typeface="Comic Sans MS" pitchFamily="66" charset="0"/>
                      </a:endParaRPr>
                    </a:p>
                    <a:p>
                      <a:endParaRPr lang="en-GB" sz="900" dirty="0" smtClean="0">
                        <a:latin typeface="Comic Sans MS" pitchFamily="66" charset="0"/>
                      </a:endParaRPr>
                    </a:p>
                    <a:p>
                      <a:r>
                        <a:rPr lang="en-GB" sz="900" b="1" u="sng" dirty="0" smtClean="0">
                          <a:latin typeface="Comic Sans MS" pitchFamily="66" charset="0"/>
                        </a:rPr>
                        <a:t>Progress to Groupin</a:t>
                      </a:r>
                      <a:r>
                        <a:rPr lang="en-GB" sz="900" b="1" u="sng" baseline="0" dirty="0" smtClean="0">
                          <a:latin typeface="Comic Sans MS" pitchFamily="66" charset="0"/>
                        </a:rPr>
                        <a:t>g using a </a:t>
                      </a:r>
                      <a:r>
                        <a:rPr lang="en-GB" sz="900" b="1" u="sng" baseline="0" dirty="0" err="1" smtClean="0">
                          <a:latin typeface="Comic Sans MS" pitchFamily="66" charset="0"/>
                        </a:rPr>
                        <a:t>numberline</a:t>
                      </a:r>
                      <a:endParaRPr lang="en-GB" sz="900" b="1" u="sng" dirty="0" smtClean="0">
                        <a:latin typeface="Comic Sans MS" pitchFamily="66" charset="0"/>
                      </a:endParaRPr>
                    </a:p>
                    <a:p>
                      <a:endParaRPr lang="en-GB" sz="900" dirty="0" smtClean="0">
                        <a:latin typeface="Comic Sans MS" pitchFamily="66" charset="0"/>
                      </a:endParaRPr>
                    </a:p>
                    <a:p>
                      <a:r>
                        <a:rPr lang="en-GB" sz="900" dirty="0" smtClean="0">
                          <a:latin typeface="Comic Sans MS" pitchFamily="66" charset="0"/>
                        </a:rPr>
                        <a:t>Group from zero in jumps of the divisor</a:t>
                      </a:r>
                      <a:r>
                        <a:rPr lang="en-GB" sz="900" baseline="0" dirty="0" smtClean="0">
                          <a:latin typeface="Comic Sans MS" pitchFamily="66" charset="0"/>
                        </a:rPr>
                        <a:t> to find out ‘how many groups of 3 are there in 15?’. </a:t>
                      </a:r>
                      <a:endParaRPr lang="en-GB" sz="900" dirty="0" smtClean="0">
                        <a:latin typeface="Comic Sans MS" pitchFamily="66" charset="0"/>
                      </a:endParaRPr>
                    </a:p>
                    <a:p>
                      <a:endParaRPr lang="en-GB" sz="900" dirty="0" smtClean="0">
                        <a:latin typeface="Comic Sans MS" pitchFamily="66" charset="0"/>
                      </a:endParaRPr>
                    </a:p>
                    <a:p>
                      <a:r>
                        <a:rPr lang="en-GB" sz="900" dirty="0" smtClean="0">
                          <a:latin typeface="Comic Sans MS" pitchFamily="66" charset="0"/>
                        </a:rPr>
                        <a:t>15 </a:t>
                      </a:r>
                      <a:r>
                        <a:rPr lang="en-GB" sz="900" u="none" baseline="0" dirty="0" smtClean="0">
                          <a:latin typeface="Comic Sans MS" pitchFamily="66" charset="0"/>
                        </a:rPr>
                        <a:t> ÷ </a:t>
                      </a:r>
                      <a:r>
                        <a:rPr lang="en-GB" sz="900" dirty="0" smtClean="0">
                          <a:latin typeface="Comic Sans MS" pitchFamily="66" charset="0"/>
                        </a:rPr>
                        <a:t> 3 =</a:t>
                      </a:r>
                      <a:r>
                        <a:rPr lang="en-GB" sz="900" baseline="0" dirty="0" smtClean="0">
                          <a:latin typeface="Comic Sans MS" pitchFamily="66" charset="0"/>
                        </a:rPr>
                        <a:t> 5</a:t>
                      </a:r>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endParaRPr lang="en-GB" sz="900" dirty="0" smtClean="0">
                        <a:latin typeface="Comic Sans MS" pitchFamily="66" charset="0"/>
                      </a:endParaRPr>
                    </a:p>
                    <a:p>
                      <a:r>
                        <a:rPr lang="en-GB" sz="900" dirty="0" smtClean="0">
                          <a:latin typeface="Comic Sans MS" pitchFamily="66" charset="0"/>
                        </a:rPr>
                        <a:t>Continue work on arrays. </a:t>
                      </a:r>
                      <a:r>
                        <a:rPr lang="en-GB" sz="900" dirty="0" smtClean="0">
                          <a:solidFill>
                            <a:schemeClr val="tx1"/>
                          </a:solidFill>
                          <a:latin typeface="Comic Sans MS" pitchFamily="66" charset="0"/>
                        </a:rPr>
                        <a:t>Support children</a:t>
                      </a:r>
                      <a:r>
                        <a:rPr lang="en-GB" sz="900" baseline="0" dirty="0" smtClean="0">
                          <a:solidFill>
                            <a:schemeClr val="tx1"/>
                          </a:solidFill>
                          <a:latin typeface="Comic Sans MS" pitchFamily="66" charset="0"/>
                        </a:rPr>
                        <a:t> to understand how multiplication and division are inverse. Look at an array – what do you see?</a:t>
                      </a:r>
                    </a:p>
                    <a:p>
                      <a:r>
                        <a:rPr lang="en-GB" sz="900" baseline="0" dirty="0" smtClean="0">
                          <a:solidFill>
                            <a:schemeClr val="tx1"/>
                          </a:solidFill>
                          <a:latin typeface="Comic Sans MS" pitchFamily="66" charset="0"/>
                        </a:rPr>
                        <a:t>Remainders can be introduced. </a:t>
                      </a:r>
                      <a:endParaRPr lang="en-GB" sz="900" dirty="0" smtClean="0">
                        <a:solidFill>
                          <a:schemeClr val="tx1"/>
                        </a:solidFill>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Recall and use division facts for the 3, 4 and 8 multiplication tables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latin typeface="Comic Sans MS" pitchFamily="66" charset="0"/>
                      </a:endParaRPr>
                    </a:p>
                    <a:p>
                      <a:r>
                        <a:rPr lang="en-GB" sz="900" u="none" baseline="0" dirty="0" smtClean="0">
                          <a:latin typeface="Comic Sans MS" pitchFamily="66" charset="0"/>
                        </a:rPr>
                        <a:t>Children should continue to use grouping and sharing for division  using practical apparatus, arrays and pictorial representations. </a:t>
                      </a:r>
                      <a:endParaRPr lang="en-GB" sz="900" u="none" dirty="0" smtClean="0">
                        <a:latin typeface="Comic Sans MS" pitchFamily="66" charset="0"/>
                      </a:endParaRP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endParaRPr lang="en-GB" sz="900" b="1"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r>
                        <a:rPr lang="en-GB" sz="900" b="0" u="none" baseline="0" dirty="0" smtClean="0">
                          <a:solidFill>
                            <a:schemeClr val="tx1"/>
                          </a:solidFill>
                          <a:latin typeface="Comic Sans MS" pitchFamily="66" charset="0"/>
                        </a:rPr>
                        <a:t>Place value counters, arrays and number lines can be used to support children apply their knowledge of grouping. </a:t>
                      </a:r>
                    </a:p>
                    <a:p>
                      <a:endParaRPr lang="en-GB" sz="900" u="sng"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endParaRPr lang="en-GB" sz="900" u="sng"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Children need to be able to partition the dividend</a:t>
                      </a:r>
                      <a:r>
                        <a:rPr lang="en-GB" sz="900" kern="1200" baseline="0" dirty="0" smtClean="0">
                          <a:solidFill>
                            <a:schemeClr val="tx1"/>
                          </a:solidFill>
                          <a:effectLst/>
                          <a:latin typeface="Comic Sans MS" pitchFamily="66" charset="0"/>
                          <a:ea typeface="+mn-ea"/>
                          <a:cs typeface="+mn-cs"/>
                        </a:rPr>
                        <a:t> in different ways. </a:t>
                      </a:r>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48 </a:t>
                      </a:r>
                      <a:r>
                        <a:rPr lang="en-GB" sz="900" b="1" kern="1200" dirty="0" smtClean="0">
                          <a:solidFill>
                            <a:schemeClr val="tx1"/>
                          </a:solidFill>
                          <a:effectLst/>
                          <a:latin typeface="Comic Sans MS" pitchFamily="66" charset="0"/>
                          <a:ea typeface="+mn-ea"/>
                          <a:cs typeface="+mn-cs"/>
                        </a:rPr>
                        <a:t>÷ 4 = 12</a:t>
                      </a:r>
                    </a:p>
                    <a:p>
                      <a:r>
                        <a:rPr lang="en-GB" sz="900" kern="1200" dirty="0" smtClean="0">
                          <a:solidFill>
                            <a:schemeClr val="tx1"/>
                          </a:solidFill>
                          <a:effectLst/>
                          <a:latin typeface="Comic Sans MS" pitchFamily="66" charset="0"/>
                          <a:ea typeface="+mn-ea"/>
                          <a:cs typeface="+mn-cs"/>
                        </a:rPr>
                        <a:t>                       +40                   +</a:t>
                      </a:r>
                      <a:r>
                        <a:rPr lang="en-GB" sz="900" kern="1200" baseline="0" dirty="0" smtClean="0">
                          <a:solidFill>
                            <a:schemeClr val="tx1"/>
                          </a:solidFill>
                          <a:effectLst/>
                          <a:latin typeface="Comic Sans MS" pitchFamily="66" charset="0"/>
                          <a:ea typeface="+mn-ea"/>
                          <a:cs typeface="+mn-cs"/>
                        </a:rPr>
                        <a:t> 8</a:t>
                      </a:r>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   </a:t>
                      </a:r>
                      <a:r>
                        <a:rPr lang="en-GB" sz="900" kern="1200" baseline="0" dirty="0" smtClean="0">
                          <a:solidFill>
                            <a:schemeClr val="tx1"/>
                          </a:solidFill>
                          <a:effectLst/>
                          <a:latin typeface="Comic Sans MS" pitchFamily="66" charset="0"/>
                          <a:ea typeface="+mn-ea"/>
                          <a:cs typeface="+mn-cs"/>
                        </a:rPr>
                        <a:t>                  10 groups           2 groups</a:t>
                      </a:r>
                      <a:endParaRPr lang="en-GB" sz="900" kern="1200" dirty="0" smtClean="0">
                        <a:solidFill>
                          <a:schemeClr val="tx1"/>
                        </a:solidFill>
                        <a:effectLst/>
                        <a:latin typeface="Comic Sans MS" pitchFamily="66" charset="0"/>
                        <a:ea typeface="+mn-ea"/>
                        <a:cs typeface="+mn-cs"/>
                      </a:endParaRPr>
                    </a:p>
                    <a:p>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solidFill>
                          <a:schemeClr val="tx1"/>
                        </a:solidFill>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p>
                    <a:p>
                      <a:endParaRPr lang="en-GB" sz="900" b="1" u="sng" kern="1200" dirty="0" smtClean="0">
                        <a:solidFill>
                          <a:schemeClr val="tx1"/>
                        </a:solidFill>
                        <a:effectLst/>
                        <a:latin typeface="Comic Sans MS" pitchFamily="66" charset="0"/>
                        <a:ea typeface="+mn-ea"/>
                        <a:cs typeface="+mn-cs"/>
                      </a:endParaRPr>
                    </a:p>
                    <a:p>
                      <a:r>
                        <a:rPr lang="en-GB" sz="900" b="1" u="sng" kern="1200" dirty="0" smtClean="0">
                          <a:solidFill>
                            <a:schemeClr val="tx1"/>
                          </a:solidFill>
                          <a:effectLst/>
                          <a:latin typeface="Comic Sans MS" pitchFamily="66" charset="0"/>
                          <a:ea typeface="+mn-ea"/>
                          <a:cs typeface="+mn-cs"/>
                        </a:rPr>
                        <a:t>÷ = signs and missing numbers</a:t>
                      </a:r>
                      <a:endParaRPr lang="en-GB" sz="900" kern="1200" dirty="0" smtClean="0">
                        <a:solidFill>
                          <a:schemeClr val="tx1"/>
                        </a:solidFill>
                        <a:effectLst/>
                        <a:latin typeface="Comic Sans MS" pitchFamily="66" charset="0"/>
                        <a:ea typeface="+mn-ea"/>
                        <a:cs typeface="+mn-cs"/>
                      </a:endParaRPr>
                    </a:p>
                    <a:p>
                      <a:r>
                        <a:rPr lang="en-GB" sz="900" kern="1200" dirty="0" smtClean="0">
                          <a:solidFill>
                            <a:schemeClr val="tx1"/>
                          </a:solidFill>
                          <a:effectLst/>
                          <a:latin typeface="Comic Sans MS" pitchFamily="66" charset="0"/>
                          <a:ea typeface="+mn-ea"/>
                          <a:cs typeface="+mn-cs"/>
                        </a:rPr>
                        <a:t>Continue using a range of equations as in year 2 but with appropriate numbers.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aseline="0" dirty="0" smtClean="0"/>
                    </a:p>
                  </a:txBody>
                  <a:tcPr/>
                </a:tc>
              </a:tr>
            </a:tbl>
          </a:graphicData>
        </a:graphic>
      </p:graphicFrame>
      <p:pic>
        <p:nvPicPr>
          <p:cNvPr id="2" name="Picture 1"/>
          <p:cNvPicPr>
            <a:picLocks noChangeAspect="1"/>
          </p:cNvPicPr>
          <p:nvPr/>
        </p:nvPicPr>
        <p:blipFill>
          <a:blip r:embed="rId2"/>
          <a:stretch>
            <a:fillRect/>
          </a:stretch>
        </p:blipFill>
        <p:spPr>
          <a:xfrm>
            <a:off x="394430" y="2006567"/>
            <a:ext cx="2371567" cy="1145723"/>
          </a:xfrm>
          <a:prstGeom prst="rect">
            <a:avLst/>
          </a:prstGeom>
        </p:spPr>
      </p:pic>
      <p:pic>
        <p:nvPicPr>
          <p:cNvPr id="5" name="Picture 4"/>
          <p:cNvPicPr>
            <a:picLocks noChangeAspect="1"/>
          </p:cNvPicPr>
          <p:nvPr/>
        </p:nvPicPr>
        <p:blipFill>
          <a:blip r:embed="rId3"/>
          <a:stretch>
            <a:fillRect/>
          </a:stretch>
        </p:blipFill>
        <p:spPr>
          <a:xfrm>
            <a:off x="3124110" y="2693665"/>
            <a:ext cx="2714625" cy="1095375"/>
          </a:xfrm>
          <a:prstGeom prst="rect">
            <a:avLst/>
          </a:prstGeom>
        </p:spPr>
      </p:pic>
      <p:pic>
        <p:nvPicPr>
          <p:cNvPr id="6" name="Picture 5"/>
          <p:cNvPicPr>
            <a:picLocks noChangeAspect="1"/>
          </p:cNvPicPr>
          <p:nvPr/>
        </p:nvPicPr>
        <p:blipFill>
          <a:blip r:embed="rId4"/>
          <a:stretch>
            <a:fillRect/>
          </a:stretch>
        </p:blipFill>
        <p:spPr>
          <a:xfrm>
            <a:off x="3267271" y="3956269"/>
            <a:ext cx="2428305" cy="851063"/>
          </a:xfrm>
          <a:prstGeom prst="rect">
            <a:avLst/>
          </a:prstGeom>
        </p:spPr>
      </p:pic>
      <p:pic>
        <p:nvPicPr>
          <p:cNvPr id="7" name="Picture 6"/>
          <p:cNvPicPr>
            <a:picLocks noChangeAspect="1"/>
          </p:cNvPicPr>
          <p:nvPr/>
        </p:nvPicPr>
        <p:blipFill>
          <a:blip r:embed="rId5"/>
          <a:stretch>
            <a:fillRect/>
          </a:stretch>
        </p:blipFill>
        <p:spPr>
          <a:xfrm>
            <a:off x="403420" y="5517419"/>
            <a:ext cx="1109168" cy="653748"/>
          </a:xfrm>
          <a:prstGeom prst="rect">
            <a:avLst/>
          </a:prstGeom>
        </p:spPr>
      </p:pic>
      <p:pic>
        <p:nvPicPr>
          <p:cNvPr id="8" name="Picture 7"/>
          <p:cNvPicPr>
            <a:picLocks noChangeAspect="1"/>
          </p:cNvPicPr>
          <p:nvPr/>
        </p:nvPicPr>
        <p:blipFill>
          <a:blip r:embed="rId6"/>
          <a:stretch>
            <a:fillRect/>
          </a:stretch>
        </p:blipFill>
        <p:spPr>
          <a:xfrm>
            <a:off x="2195736" y="5159742"/>
            <a:ext cx="676178" cy="1085983"/>
          </a:xfrm>
          <a:prstGeom prst="rect">
            <a:avLst/>
          </a:prstGeom>
        </p:spPr>
      </p:pic>
      <p:pic>
        <p:nvPicPr>
          <p:cNvPr id="40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9592" y="4146430"/>
            <a:ext cx="1109168" cy="544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34503" y="1477197"/>
            <a:ext cx="2500114" cy="56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p:cNvPicPr>
          <p:nvPr/>
        </p:nvPicPr>
        <p:blipFill>
          <a:blip r:embed="rId9"/>
          <a:stretch>
            <a:fillRect/>
          </a:stretch>
        </p:blipFill>
        <p:spPr>
          <a:xfrm>
            <a:off x="6224420" y="2789506"/>
            <a:ext cx="2720280" cy="479537"/>
          </a:xfrm>
          <a:prstGeom prst="rect">
            <a:avLst/>
          </a:prstGeom>
        </p:spPr>
      </p:pic>
      <p:cxnSp>
        <p:nvCxnSpPr>
          <p:cNvPr id="20" name="Straight Connector 19"/>
          <p:cNvCxnSpPr/>
          <p:nvPr/>
        </p:nvCxnSpPr>
        <p:spPr>
          <a:xfrm>
            <a:off x="6314337" y="4246674"/>
            <a:ext cx="2520280" cy="0"/>
          </a:xfrm>
          <a:prstGeom prst="line">
            <a:avLst/>
          </a:prstGeom>
        </p:spPr>
        <p:style>
          <a:lnRef idx="1">
            <a:schemeClr val="dk1"/>
          </a:lnRef>
          <a:fillRef idx="0">
            <a:schemeClr val="dk1"/>
          </a:fillRef>
          <a:effectRef idx="0">
            <a:schemeClr val="dk1"/>
          </a:effectRef>
          <a:fontRef idx="minor">
            <a:schemeClr val="tx1"/>
          </a:fontRef>
        </p:style>
      </p:cxnSp>
      <p:sp>
        <p:nvSpPr>
          <p:cNvPr id="21" name="Curved Down Arrow 20"/>
          <p:cNvSpPr/>
          <p:nvPr/>
        </p:nvSpPr>
        <p:spPr>
          <a:xfrm>
            <a:off x="6588224" y="3974311"/>
            <a:ext cx="1152128" cy="220280"/>
          </a:xfrm>
          <a:prstGeom prst="curved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Curved Down Arrow 21"/>
          <p:cNvSpPr/>
          <p:nvPr/>
        </p:nvSpPr>
        <p:spPr>
          <a:xfrm>
            <a:off x="7752812" y="3974311"/>
            <a:ext cx="504056" cy="220280"/>
          </a:xfrm>
          <a:prstGeom prst="curved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931444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15242560"/>
              </p:ext>
            </p:extLst>
          </p:nvPr>
        </p:nvGraphicFramePr>
        <p:xfrm>
          <a:off x="107504" y="116632"/>
          <a:ext cx="8856984" cy="6209651"/>
        </p:xfrm>
        <a:graphic>
          <a:graphicData uri="http://schemas.openxmlformats.org/drawingml/2006/table">
            <a:tbl>
              <a:tblPr firstRow="1" bandRow="1">
                <a:tableStyleId>{5940675A-B579-460E-94D1-54222C63F5DA}</a:tableStyleId>
              </a:tblPr>
              <a:tblGrid>
                <a:gridCol w="2808312"/>
                <a:gridCol w="3240360"/>
                <a:gridCol w="2808312"/>
              </a:tblGrid>
              <a:tr h="216024">
                <a:tc>
                  <a:txBody>
                    <a:bodyPr/>
                    <a:lstStyle/>
                    <a:p>
                      <a:pPr algn="ctr"/>
                      <a:r>
                        <a:rPr lang="en-GB" sz="1350" b="1" dirty="0" smtClean="0">
                          <a:latin typeface="Comic Sans MS" pitchFamily="66" charset="0"/>
                        </a:rPr>
                        <a:t>Year</a:t>
                      </a:r>
                      <a:r>
                        <a:rPr lang="en-GB" sz="1350" b="1" baseline="0" dirty="0" smtClean="0">
                          <a:latin typeface="Comic Sans MS" pitchFamily="66" charset="0"/>
                        </a:rPr>
                        <a:t> 4 Division</a:t>
                      </a:r>
                      <a:endParaRPr lang="en-GB" sz="1350" b="1" dirty="0">
                        <a:latin typeface="Comic Sans MS" pitchFamily="66" charset="0"/>
                      </a:endParaRPr>
                    </a:p>
                  </a:txBody>
                  <a:tcPr/>
                </a:tc>
                <a:tc>
                  <a:txBody>
                    <a:bodyPr/>
                    <a:lstStyle/>
                    <a:p>
                      <a:pPr algn="ctr"/>
                      <a:r>
                        <a:rPr lang="en-GB" sz="1350" b="1" dirty="0" smtClean="0">
                          <a:latin typeface="Comic Sans MS" pitchFamily="66" charset="0"/>
                        </a:rPr>
                        <a:t>Year</a:t>
                      </a:r>
                      <a:r>
                        <a:rPr lang="en-GB" sz="1350" b="1" baseline="0" dirty="0" smtClean="0">
                          <a:latin typeface="Comic Sans MS" pitchFamily="66" charset="0"/>
                        </a:rPr>
                        <a:t> 5 Division</a:t>
                      </a:r>
                      <a:endParaRPr lang="en-GB" sz="1350" b="1" dirty="0">
                        <a:latin typeface="Comic Sans MS" pitchFamily="66" charset="0"/>
                      </a:endParaRPr>
                    </a:p>
                  </a:txBody>
                  <a:tcPr/>
                </a:tc>
                <a:tc>
                  <a:txBody>
                    <a:bodyPr/>
                    <a:lstStyle/>
                    <a:p>
                      <a:pPr algn="ctr"/>
                      <a:r>
                        <a:rPr lang="en-GB" sz="1350" b="1" dirty="0" smtClean="0">
                          <a:latin typeface="Comic Sans MS" pitchFamily="66" charset="0"/>
                        </a:rPr>
                        <a:t>Year</a:t>
                      </a:r>
                      <a:r>
                        <a:rPr lang="en-GB" sz="1350" b="1" baseline="0" dirty="0" smtClean="0">
                          <a:latin typeface="Comic Sans MS" pitchFamily="66" charset="0"/>
                        </a:rPr>
                        <a:t> 6 Division</a:t>
                      </a:r>
                      <a:endParaRPr lang="en-GB" sz="1350" b="1" dirty="0">
                        <a:latin typeface="Comic Sans MS" pitchFamily="66" charset="0"/>
                      </a:endParaRPr>
                    </a:p>
                  </a:txBody>
                  <a:tcPr/>
                </a:tc>
              </a:tr>
              <a:tr h="2439124">
                <a:tc gridSpan="2">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Recall division facts for the  multiplication tables up to 12 x 12</a:t>
                      </a:r>
                    </a:p>
                    <a:p>
                      <a:endParaRPr lang="en-GB" sz="900" kern="1200" dirty="0" smtClean="0">
                        <a:solidFill>
                          <a:schemeClr val="tx1"/>
                        </a:solidFill>
                        <a:effectLst/>
                        <a:latin typeface="Comic Sans MS"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Sharing, Grouping, Repeated Subtraction and Inverse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Children will continue to explore division as sharing , grouping,  repeated subtraction  and inverse until they have a secure understanding.  Continue to use pictorial representations and Bar Method (See Appendix 1) to solve word problems in context.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Children should progress in their use of written division calculations: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i="0" u="none" baseline="0" dirty="0" smtClean="0">
                          <a:latin typeface="Comic Sans MS" pitchFamily="66" charset="0"/>
                        </a:rPr>
                        <a:t>Using tables facts with which they are fluent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i="0" u="none" baseline="0" dirty="0" smtClean="0">
                          <a:latin typeface="Comic Sans MS" pitchFamily="66" charset="0"/>
                        </a:rPr>
                        <a:t>Experiencing a logical progression in the numbers they use, for example: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i="0" u="none" baseline="0" dirty="0" smtClean="0">
                          <a:latin typeface="Comic Sans MS" pitchFamily="66" charset="0"/>
                        </a:rPr>
                        <a:t>Dividend just over 10x the divisor, e.g. 84 ÷ 7</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i="0" u="none" baseline="0" dirty="0" smtClean="0">
                          <a:latin typeface="Comic Sans MS" pitchFamily="66" charset="0"/>
                        </a:rPr>
                        <a:t>Dividend just over 10x the divisor when the divisor is a teen number, e.g. 173 ÷ 15 (learning sensible strategies for calculations such as 102 ÷ 17)</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i="0" u="none" baseline="0" dirty="0" smtClean="0">
                          <a:latin typeface="Comic Sans MS" pitchFamily="66" charset="0"/>
                        </a:rPr>
                        <a:t>Dividend over 100x the divisor, e.g. 840 ÷ 7</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i="0" u="none" baseline="0" dirty="0" smtClean="0">
                          <a:latin typeface="Comic Sans MS" pitchFamily="66" charset="0"/>
                        </a:rPr>
                        <a:t>Dividend over 20x the divisor, e.g. 168 ÷ 7 </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en-GB" sz="900" b="0" i="0" u="none" baseline="0" dirty="0" smtClean="0">
                          <a:latin typeface="Comic Sans MS" pitchFamily="66" charset="0"/>
                        </a:rPr>
                        <a:t>All of the above stages should include calculations with remainders as well as without. </a:t>
                      </a:r>
                    </a:p>
                    <a:p>
                      <a:pPr marL="0" marR="0" indent="0" algn="l" defTabSz="914400" rtl="0" eaLnBrk="1" fontAlgn="auto" latinLnBrk="0" hangingPunct="1">
                        <a:lnSpc>
                          <a:spcPct val="100000"/>
                        </a:lnSpc>
                        <a:spcBef>
                          <a:spcPts val="0"/>
                        </a:spcBef>
                        <a:spcAft>
                          <a:spcPts val="0"/>
                        </a:spcAft>
                        <a:buClrTx/>
                        <a:buSzTx/>
                        <a:buFont typeface="+mj-lt"/>
                        <a:buNone/>
                        <a:tabLst/>
                        <a:defRPr/>
                      </a:pPr>
                      <a:r>
                        <a:rPr lang="en-GB" sz="900" b="0" i="0" u="none" baseline="0" dirty="0" smtClean="0">
                          <a:latin typeface="Comic Sans MS" pitchFamily="66" charset="0"/>
                        </a:rPr>
                        <a:t>Remainders should be interpreted according  to the context. (i.e. rounded up or down to relate </a:t>
                      </a:r>
                    </a:p>
                    <a:p>
                      <a:pPr marL="0" marR="0" indent="0" algn="l" defTabSz="914400" rtl="0" eaLnBrk="1" fontAlgn="auto" latinLnBrk="0" hangingPunct="1">
                        <a:lnSpc>
                          <a:spcPct val="100000"/>
                        </a:lnSpc>
                        <a:spcBef>
                          <a:spcPts val="0"/>
                        </a:spcBef>
                        <a:spcAft>
                          <a:spcPts val="0"/>
                        </a:spcAft>
                        <a:buClrTx/>
                        <a:buSzTx/>
                        <a:buFont typeface="+mj-lt"/>
                        <a:buNone/>
                        <a:tabLst/>
                        <a:defRPr/>
                      </a:pPr>
                      <a:r>
                        <a:rPr lang="en-GB" sz="900" b="0" i="0" u="none" baseline="0" dirty="0" smtClean="0">
                          <a:latin typeface="Comic Sans MS" pitchFamily="66" charset="0"/>
                        </a:rPr>
                        <a:t>to the answer to the problem) </a:t>
                      </a:r>
                    </a:p>
                    <a:p>
                      <a:pPr marL="0" marR="0" indent="0" algn="l" defTabSz="914400" rtl="0" eaLnBrk="1" fontAlgn="auto" latinLnBrk="0" hangingPunct="1">
                        <a:lnSpc>
                          <a:spcPct val="100000"/>
                        </a:lnSpc>
                        <a:spcBef>
                          <a:spcPts val="0"/>
                        </a:spcBef>
                        <a:spcAft>
                          <a:spcPts val="0"/>
                        </a:spcAft>
                        <a:buClrTx/>
                        <a:buSzTx/>
                        <a:buFont typeface="+mj-lt"/>
                        <a:buNone/>
                        <a:tabLst/>
                        <a:defRPr/>
                      </a:pPr>
                      <a:r>
                        <a:rPr lang="en-GB" sz="900" b="0" i="0" u="none" baseline="0" dirty="0" smtClean="0">
                          <a:latin typeface="Comic Sans MS" pitchFamily="66" charset="0"/>
                        </a:rPr>
                        <a:t> </a:t>
                      </a:r>
                    </a:p>
                  </a:txBody>
                  <a:tcPr>
                    <a:lnB w="12700" cap="flat" cmpd="sng" algn="ctr">
                      <a:solidFill>
                        <a:schemeClr val="tx1"/>
                      </a:solidFill>
                      <a:prstDash val="solid"/>
                      <a:round/>
                      <a:headEnd type="none" w="med" len="med"/>
                      <a:tailEnd type="none" w="med" len="med"/>
                    </a:lnB>
                  </a:tcPr>
                </a:tc>
                <a:tc hMerge="1">
                  <a:txBody>
                    <a:bodyPr/>
                    <a:lstStyle/>
                    <a:p>
                      <a:endParaRPr lang="en-GB" sz="900" dirty="0" smtClean="0"/>
                    </a:p>
                  </a:txBody>
                  <a:tcPr>
                    <a:lnB w="12700" cap="flat" cmpd="sng" algn="ctr">
                      <a:solidFill>
                        <a:schemeClr val="tx1"/>
                      </a:solidFill>
                      <a:prstDash val="solid"/>
                      <a:round/>
                      <a:headEnd type="none" w="med" len="med"/>
                      <a:tailEnd type="none" w="med" len="med"/>
                    </a:lnB>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Sharing, Grouping, Repeated Subtraction and Inverse </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Children will continue to explore division as sharing , grouping,  repeated subtraction  and inverse  and to represent problems using the Bar Method (See Appendix 1) if appropriate.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Quotients (results of division) should be interpreted appropriately for the context as a whole number, remainders, decimal or fraction.</a:t>
                      </a:r>
                      <a:endParaRPr lang="en-GB" sz="900" b="1" i="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1" i="0" u="sng"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i="0" u="sng" baseline="0" dirty="0" smtClean="0">
                          <a:latin typeface="Comic Sans MS" pitchFamily="66" charset="0"/>
                        </a:rPr>
                        <a:t>Formal Written Methods – long and short division</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Continue to use partitioning, number bonds and place value counters to support the efficient use of long and short division methods including expressing remainder as a fraction or decimal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1" u="sng" baseline="0" dirty="0" smtClean="0">
                          <a:latin typeface="Comic Sans MS" pitchFamily="66" charset="0"/>
                        </a:rPr>
                        <a:t>Problem Solving</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aseline="0" dirty="0" smtClean="0">
                          <a:latin typeface="Comic Sans MS" pitchFamily="66" charset="0"/>
                        </a:rPr>
                        <a:t>Teachers should ensure that pupils have the opportunity to apply their knowledge in a variety of contexts and problems (exploring cross curricular links) to deepen their understanding.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txBody>
                  <a:tcPr/>
                </a:tc>
              </a:tr>
              <a:tr h="30778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i="0" u="sng" baseline="0" dirty="0" smtClean="0">
                          <a:latin typeface="Comic Sans MS" pitchFamily="66" charset="0"/>
                        </a:rPr>
                        <a:t>Formal 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Children to use partitioning to divide 2 and 3 digit numbers </a:t>
                      </a:r>
                      <a:r>
                        <a:rPr lang="en-GB" sz="900" b="0" i="0" u="none" baseline="0" dirty="0" err="1" smtClean="0">
                          <a:latin typeface="Comic Sans MS" pitchFamily="66" charset="0"/>
                        </a:rPr>
                        <a:t>e.g</a:t>
                      </a:r>
                      <a:r>
                        <a:rPr lang="en-GB" sz="900" b="0" i="0" u="none" baseline="0" dirty="0" smtClean="0">
                          <a:latin typeface="Comic Sans MS" pitchFamily="66" charset="0"/>
                        </a:rPr>
                        <a:t> 68 ÷ 2 = 34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Introduce Bus Stop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txBody>
                  <a:tcPr>
                    <a:lnT w="12700" cap="flat" cmpd="sng" algn="ctr">
                      <a:solidFill>
                        <a:schemeClr val="tx1"/>
                      </a:solidFill>
                      <a:prstDash val="solid"/>
                      <a:round/>
                      <a:headEnd type="none" w="med" len="med"/>
                      <a:tailEnd type="none" w="med" len="med"/>
                    </a:lnT>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b="1" i="0" u="sng" baseline="0" dirty="0" smtClean="0">
                          <a:latin typeface="Comic Sans MS" pitchFamily="66" charset="0"/>
                        </a:rPr>
                        <a:t>Formal Written Methods</a:t>
                      </a: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Continue to use partitioning, number bonds and place value counters to support the efficient use of a formal long division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latin typeface="Comic Sans MS"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900" b="0" i="0" u="none" baseline="0" dirty="0" smtClean="0">
                          <a:latin typeface="Comic Sans MS" pitchFamily="66" charset="0"/>
                        </a:rPr>
                        <a:t>Children begin to practically develop their understanding of how to express the remainder as a decimal or a fraction. Ensure practical understanding allows children to work through this (e.g. What could I do with this remaining 1? How could I share this between 6 as well?)</a:t>
                      </a:r>
                    </a:p>
                  </a:txBody>
                  <a:tcPr>
                    <a:lnT w="12700" cap="flat" cmpd="sng" algn="ctr">
                      <a:solidFill>
                        <a:schemeClr val="tx1"/>
                      </a:solidFill>
                      <a:prstDash val="solid"/>
                      <a:round/>
                      <a:headEnd type="none" w="med" len="med"/>
                      <a:tailEnd type="none" w="med" len="med"/>
                    </a:lnT>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900" b="0" i="0" u="none" baseline="0" dirty="0" smtClean="0"/>
                    </a:p>
                  </a:txBody>
                  <a:tcPr>
                    <a:lnT w="12700" cap="flat" cmpd="sng" algn="ctr">
                      <a:solidFill>
                        <a:schemeClr val="tx1"/>
                      </a:solidFill>
                      <a:prstDash val="solid"/>
                      <a:round/>
                      <a:headEnd type="none" w="med" len="med"/>
                      <a:tailEnd type="none" w="med" len="med"/>
                    </a:lnT>
                  </a:tcPr>
                </a:tc>
              </a:tr>
            </a:tbl>
          </a:graphicData>
        </a:graphic>
      </p:graphicFrame>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38305" t="6402" r="19500" b="14483"/>
          <a:stretch/>
        </p:blipFill>
        <p:spPr>
          <a:xfrm rot="16200000">
            <a:off x="4130793" y="5242762"/>
            <a:ext cx="563852" cy="1409629"/>
          </a:xfrm>
          <a:prstGeom prst="rect">
            <a:avLst/>
          </a:prstGeom>
          <a:ln w="19050">
            <a:solidFill>
              <a:srgbClr val="000000"/>
            </a:solidFill>
          </a:ln>
        </p:spPr>
      </p:pic>
      <p:sp>
        <p:nvSpPr>
          <p:cNvPr id="29" name="TextBox 28"/>
          <p:cNvSpPr txBox="1"/>
          <p:nvPr/>
        </p:nvSpPr>
        <p:spPr>
          <a:xfrm>
            <a:off x="2799447" y="3148000"/>
            <a:ext cx="298635" cy="261610"/>
          </a:xfrm>
          <a:prstGeom prst="rect">
            <a:avLst/>
          </a:prstGeom>
          <a:noFill/>
        </p:spPr>
        <p:txBody>
          <a:bodyPr wrap="square" rtlCol="0">
            <a:spAutoFit/>
          </a:bodyPr>
          <a:lstStyle/>
          <a:p>
            <a:r>
              <a:rPr lang="en-GB" sz="1050" dirty="0"/>
              <a:t>0</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695735"/>
            <a:ext cx="884788" cy="967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5013176"/>
            <a:ext cx="2547927" cy="837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3860932"/>
            <a:ext cx="2509336" cy="1030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8750" y="2924380"/>
            <a:ext cx="2642944" cy="1873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5826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2069</TotalTime>
  <Words>3154</Words>
  <Application>Microsoft Office PowerPoint</Application>
  <PresentationFormat>On-screen Show (4:3)</PresentationFormat>
  <Paragraphs>765</Paragraphs>
  <Slides>13</Slides>
  <Notes>1</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13</vt:i4>
      </vt:variant>
    </vt:vector>
  </HeadingPairs>
  <TitlesOfParts>
    <vt:vector size="14" baseType="lpstr">
      <vt:lpstr>Office Theme</vt:lpstr>
      <vt:lpstr> Rosetta Primary School  Calculation Policy     </vt:lpstr>
      <vt:lpstr>Reception Addition  Maths for young children should be meaningful. Where possible, concepts should be taught in the context of real life.</vt:lpstr>
      <vt:lpstr>PowerPoint Presentation</vt:lpstr>
      <vt:lpstr>PowerPoint Presentation</vt:lpstr>
      <vt:lpstr>Reception Subtraction   Maths for young children should be meaningful. Where possible, concepts should be taught in the context of real life.</vt:lpstr>
      <vt:lpstr>PowerPoint Presentation</vt:lpstr>
      <vt:lpstr>PowerPoint Presentation</vt:lpstr>
      <vt:lpstr>Reception Multiplication   Maths for young children should be meaningful. Where possible, concepts should be taught in the context of real life.</vt:lpstr>
      <vt:lpstr>PowerPoint Presentation</vt:lpstr>
      <vt:lpstr>PowerPoint Presentation</vt:lpstr>
      <vt:lpstr>Reception Division and fractions   Maths for young children should be meaningful. Where possible, concepts should be taught in the context of real life.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compaq</dc:creator>
  <cp:lastModifiedBy>Stephen Fanthorpe</cp:lastModifiedBy>
  <cp:revision>302</cp:revision>
  <cp:lastPrinted>2015-09-21T13:55:38Z</cp:lastPrinted>
  <dcterms:created xsi:type="dcterms:W3CDTF">2014-01-20T11:53:21Z</dcterms:created>
  <dcterms:modified xsi:type="dcterms:W3CDTF">2015-09-22T14:01:17Z</dcterms:modified>
</cp:coreProperties>
</file>